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59" r:id="rId7"/>
    <p:sldId id="268" r:id="rId8"/>
    <p:sldId id="276" r:id="rId9"/>
    <p:sldId id="267" r:id="rId10"/>
    <p:sldId id="279" r:id="rId11"/>
    <p:sldId id="277" r:id="rId12"/>
    <p:sldId id="269" r:id="rId13"/>
    <p:sldId id="278" r:id="rId14"/>
    <p:sldId id="275" r:id="rId15"/>
  </p:sldIdLst>
  <p:sldSz cx="18288000" cy="13716000"/>
  <p:notesSz cx="18288000" cy="1371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0C99D-3C1E-4509-AA99-2498A6098CCA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714500"/>
            <a:ext cx="617220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6600825"/>
            <a:ext cx="14630400" cy="5400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3028613"/>
            <a:ext cx="79248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13028613"/>
            <a:ext cx="79248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B55DE-DCD1-4E75-908A-29E92585F6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8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4251960"/>
            <a:ext cx="155448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7680960"/>
            <a:ext cx="128016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3154680"/>
            <a:ext cx="795528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3154680"/>
            <a:ext cx="795528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28108" y="595376"/>
            <a:ext cx="8431783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7210" y="6340220"/>
            <a:ext cx="17613579" cy="536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12755880"/>
            <a:ext cx="585216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12755880"/>
            <a:ext cx="420624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12755880"/>
            <a:ext cx="420624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0065" y="3427202"/>
            <a:ext cx="17634585" cy="10142855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05485" y="4967856"/>
            <a:ext cx="16472915" cy="8292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0" dirty="0">
              <a:latin typeface="Calibri"/>
              <a:cs typeface="Calibri"/>
            </a:endParaRPr>
          </a:p>
          <a:p>
            <a:pPr marL="682625" marR="3310890" algn="ctr">
              <a:lnSpc>
                <a:spcPct val="100000"/>
              </a:lnSpc>
              <a:spcBef>
                <a:spcPts val="5"/>
              </a:spcBef>
            </a:pPr>
            <a:r>
              <a:rPr sz="6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Corso</a:t>
            </a:r>
            <a:r>
              <a:rPr sz="60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6000" b="1" spc="-5" dirty="0">
                <a:solidFill>
                  <a:srgbClr val="FFFFFF"/>
                </a:solidFill>
                <a:latin typeface="Calibri"/>
                <a:cs typeface="Calibri"/>
              </a:rPr>
              <a:t> Laurea</a:t>
            </a:r>
            <a:r>
              <a:rPr sz="6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spc="-5" dirty="0">
                <a:solidFill>
                  <a:srgbClr val="FFFFFF"/>
                </a:solidFill>
                <a:latin typeface="Calibri"/>
                <a:cs typeface="Calibri"/>
              </a:rPr>
              <a:t>Magistrale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6000" b="1" spc="-10" dirty="0">
                <a:solidFill>
                  <a:srgbClr val="FFFFFF"/>
                </a:solidFill>
                <a:latin typeface="Calibri"/>
                <a:cs typeface="Calibri"/>
              </a:rPr>
              <a:t> ciclo</a:t>
            </a:r>
            <a:r>
              <a:rPr sz="6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unico </a:t>
            </a:r>
            <a:r>
              <a:rPr sz="6000" b="1" spc="-10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6000" b="1" spc="-5" dirty="0">
                <a:solidFill>
                  <a:srgbClr val="FFFFFF"/>
                </a:solidFill>
                <a:latin typeface="Calibri"/>
                <a:cs typeface="Calibri"/>
              </a:rPr>
              <a:t> Medicina 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6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dirty="0">
                <a:solidFill>
                  <a:srgbClr val="FFFFFF"/>
                </a:solidFill>
                <a:latin typeface="Calibri"/>
                <a:cs typeface="Calibri"/>
              </a:rPr>
              <a:t>Chirurgia</a:t>
            </a:r>
            <a:endParaRPr sz="6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400" dirty="0">
              <a:latin typeface="Calibri"/>
              <a:cs typeface="Calibri"/>
            </a:endParaRPr>
          </a:p>
          <a:p>
            <a:pPr marR="2627630" algn="ctr">
              <a:lnSpc>
                <a:spcPct val="100000"/>
              </a:lnSpc>
              <a:spcBef>
                <a:spcPts val="5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Presidente</a:t>
            </a:r>
            <a:r>
              <a:rPr sz="4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Prof.</a:t>
            </a:r>
            <a:r>
              <a:rPr sz="4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4000" spc="-5" dirty="0" smtClean="0">
                <a:solidFill>
                  <a:srgbClr val="FFFFFF"/>
                </a:solidFill>
                <a:latin typeface="Calibri"/>
                <a:cs typeface="Calibri"/>
              </a:rPr>
              <a:t>Paolo Ventura</a:t>
            </a:r>
          </a:p>
          <a:p>
            <a:pPr marR="2627630" algn="ctr">
              <a:lnSpc>
                <a:spcPct val="100000"/>
              </a:lnSpc>
              <a:spcBef>
                <a:spcPts val="5"/>
              </a:spcBef>
            </a:pPr>
            <a:endParaRPr lang="it-IT" sz="4000" spc="-5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R="2627630" algn="ctr">
              <a:lnSpc>
                <a:spcPct val="100000"/>
              </a:lnSpc>
              <a:spcBef>
                <a:spcPts val="5"/>
              </a:spcBef>
            </a:pPr>
            <a:r>
              <a:rPr lang="it-IT" sz="4000" spc="-5" dirty="0" smtClean="0">
                <a:solidFill>
                  <a:srgbClr val="FFFFFF"/>
                </a:solidFill>
                <a:latin typeface="Calibri"/>
                <a:cs typeface="Calibri"/>
              </a:rPr>
              <a:t>Breve riassunto di eventi e provvedimenti che hanno caratterizzato il mandato precedente (Prof. Fausta Lui, 2016-2022)</a:t>
            </a:r>
            <a:endParaRPr sz="4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000" dirty="0">
              <a:latin typeface="Calibri"/>
              <a:cs typeface="Calibri"/>
            </a:endParaRPr>
          </a:p>
          <a:p>
            <a:pPr marL="6995795">
              <a:lnSpc>
                <a:spcPct val="100000"/>
              </a:lnSpc>
            </a:pPr>
            <a:endParaRPr lang="it-IT" sz="5400" dirty="0">
              <a:latin typeface="Calibri"/>
              <a:cs typeface="Calibri"/>
            </a:endParaRPr>
          </a:p>
          <a:p>
            <a:pPr marL="6995795">
              <a:lnSpc>
                <a:spcPct val="100000"/>
              </a:lnSpc>
            </a:pP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L="6995795">
              <a:lnSpc>
                <a:spcPct val="100000"/>
              </a:lnSpc>
            </a:pP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10 marzo 2023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065" y="687323"/>
            <a:ext cx="4415002" cy="160324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0736" y="2425064"/>
            <a:ext cx="79863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Facoltà</a:t>
            </a:r>
            <a:r>
              <a:rPr sz="5000" spc="-10" dirty="0"/>
              <a:t> </a:t>
            </a:r>
            <a:r>
              <a:rPr sz="5000" spc="-5" dirty="0"/>
              <a:t>di</a:t>
            </a:r>
            <a:r>
              <a:rPr sz="5000" spc="-45" dirty="0"/>
              <a:t> </a:t>
            </a:r>
            <a:r>
              <a:rPr sz="5000" dirty="0"/>
              <a:t>Medicina</a:t>
            </a:r>
            <a:r>
              <a:rPr sz="5000" spc="-10" dirty="0"/>
              <a:t> </a:t>
            </a:r>
            <a:r>
              <a:rPr sz="5000" dirty="0"/>
              <a:t>e</a:t>
            </a:r>
            <a:r>
              <a:rPr sz="5000" spc="-35" dirty="0"/>
              <a:t> </a:t>
            </a:r>
            <a:r>
              <a:rPr sz="5000" spc="-5" dirty="0"/>
              <a:t>Chirurgia</a:t>
            </a:r>
            <a:endParaRPr sz="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57200" y="2362200"/>
            <a:ext cx="13715999" cy="87716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1828800"/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Sviluppo di Competenze </a:t>
            </a:r>
            <a:r>
              <a:rPr lang="it-IT" sz="4800" b="1" dirty="0">
                <a:solidFill>
                  <a:prstClr val="white"/>
                </a:solidFill>
                <a:latin typeface="Calibri Light" panose="020F0302020204030204"/>
              </a:rPr>
              <a:t>trasversali: ricerca</a:t>
            </a:r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divulgazione</a:t>
            </a:r>
          </a:p>
          <a:p>
            <a:pPr defTabSz="1828800"/>
            <a:endParaRPr lang="it-IT" sz="4800" b="1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b="1" dirty="0" smtClean="0">
                <a:solidFill>
                  <a:srgbClr val="FFFF00"/>
                </a:solidFill>
                <a:latin typeface="Calibri Light" panose="020F0302020204030204"/>
              </a:rPr>
              <a:t>Il CdL ha seguito 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recenti orientamenti in ambito di “</a:t>
            </a:r>
            <a:r>
              <a:rPr lang="it-IT" sz="3600" b="1" dirty="0" err="1">
                <a:solidFill>
                  <a:srgbClr val="FFFF00"/>
                </a:solidFill>
                <a:latin typeface="Calibri Light" panose="020F0302020204030204"/>
              </a:rPr>
              <a:t>Medical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 </a:t>
            </a:r>
            <a:r>
              <a:rPr lang="it-IT" sz="3600" b="1" dirty="0" err="1">
                <a:solidFill>
                  <a:srgbClr val="FFFF00"/>
                </a:solidFill>
                <a:latin typeface="Calibri Light" panose="020F0302020204030204"/>
              </a:rPr>
              <a:t>Education</a:t>
            </a:r>
            <a:r>
              <a:rPr lang="it-IT" sz="3600" b="1" dirty="0" smtClean="0">
                <a:solidFill>
                  <a:srgbClr val="FFFF00"/>
                </a:solidFill>
                <a:latin typeface="Calibri Light" panose="020F0302020204030204"/>
              </a:rPr>
              <a:t>” 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e </a:t>
            </a:r>
            <a:r>
              <a:rPr lang="it-IT" sz="3600" b="1" dirty="0" smtClean="0">
                <a:solidFill>
                  <a:srgbClr val="FFFF00"/>
                </a:solidFill>
                <a:latin typeface="Calibri Light" panose="020F0302020204030204"/>
              </a:rPr>
              <a:t>le indicazioni 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delle nostre Parti </a:t>
            </a:r>
            <a:r>
              <a:rPr lang="it-IT" sz="3600" b="1" dirty="0" smtClean="0">
                <a:solidFill>
                  <a:srgbClr val="FFFF00"/>
                </a:solidFill>
                <a:latin typeface="Calibri Light" panose="020F0302020204030204"/>
              </a:rPr>
              <a:t>Interessate</a:t>
            </a:r>
          </a:p>
          <a:p>
            <a:pPr defTabSz="1828800"/>
            <a:endParaRPr lang="it-IT" sz="3600" b="1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3600" u="sng" dirty="0" smtClean="0">
                <a:solidFill>
                  <a:prstClr val="white"/>
                </a:solidFill>
                <a:latin typeface="Calibri Light" panose="020F0302020204030204"/>
              </a:rPr>
              <a:t>Insegnamenti </a:t>
            </a:r>
            <a:r>
              <a:rPr lang="it-IT" sz="3600" u="sng" dirty="0">
                <a:solidFill>
                  <a:prstClr val="white"/>
                </a:solidFill>
                <a:latin typeface="Calibri Light" panose="020F0302020204030204"/>
              </a:rPr>
              <a:t>curriculari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pertinenti: MMSB (introduzione alla ricerca), </a:t>
            </a:r>
            <a:r>
              <a:rPr lang="it-IT" sz="3600" dirty="0">
                <a:solidFill>
                  <a:prstClr val="white"/>
                </a:solidFill>
                <a:latin typeface="Calibri Light" panose="020F0302020204030204"/>
              </a:rPr>
              <a:t>Metodologia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clinica (relazione medico-paziente)</a:t>
            </a:r>
          </a:p>
          <a:p>
            <a:pPr defTabSz="1828800"/>
            <a:endParaRPr lang="it-IT" sz="36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-Supporto all’iniziativa </a:t>
            </a:r>
            <a:r>
              <a:rPr lang="it-IT" sz="3600" u="sng" dirty="0" err="1">
                <a:solidFill>
                  <a:prstClr val="white"/>
                </a:solidFill>
                <a:latin typeface="Calibri Light" panose="020F0302020204030204"/>
              </a:rPr>
              <a:t>MoreMed</a:t>
            </a:r>
            <a:r>
              <a:rPr lang="it-IT" sz="3600" dirty="0">
                <a:solidFill>
                  <a:prstClr val="white"/>
                </a:solidFill>
                <a:latin typeface="Calibri Light" panose="020F0302020204030204"/>
              </a:rPr>
              <a:t>, congresso scientifico e divulgativo organizzato dagli studenti e per gli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</a:p>
          <a:p>
            <a:pPr defTabSz="1828800"/>
            <a:endParaRPr lang="it-IT" sz="36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3600" u="sng" dirty="0">
                <a:solidFill>
                  <a:prstClr val="white"/>
                </a:solidFill>
                <a:latin typeface="Calibri Light" panose="020F0302020204030204"/>
              </a:rPr>
              <a:t>Organizzazione seminari e workshop in collaborazione con Ordini e Aziende</a:t>
            </a:r>
            <a:r>
              <a:rPr lang="it-IT" sz="3600" dirty="0">
                <a:solidFill>
                  <a:prstClr val="white"/>
                </a:solidFill>
                <a:latin typeface="Calibri Light" panose="020F0302020204030204"/>
              </a:rPr>
              <a:t>, es., sull’iscrizione agli Ordini Professionali e all’ENPAM (febbraio 2022), e sulla comunicazione e divulgazione in ambito medico (marzo 2022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)</a:t>
            </a:r>
            <a:endParaRPr lang="it-IT" sz="3600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97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57200" y="2286000"/>
            <a:ext cx="13715999" cy="89562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1828800"/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Sviluppo di Competenze </a:t>
            </a:r>
            <a:r>
              <a:rPr lang="it-IT" sz="4800" b="1" dirty="0">
                <a:solidFill>
                  <a:prstClr val="white"/>
                </a:solidFill>
                <a:latin typeface="Calibri Light" panose="020F0302020204030204"/>
              </a:rPr>
              <a:t>trasversali: </a:t>
            </a:r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competenze relazionali, </a:t>
            </a:r>
            <a:r>
              <a:rPr lang="it-IT" sz="4800" b="1" dirty="0" err="1">
                <a:solidFill>
                  <a:prstClr val="white"/>
                </a:solidFill>
                <a:latin typeface="Calibri Light" panose="020F0302020204030204"/>
              </a:rPr>
              <a:t>Medical</a:t>
            </a:r>
            <a:r>
              <a:rPr lang="it-IT" sz="4800" b="1" dirty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it-IT" sz="4800" b="1" dirty="0" err="1" smtClean="0">
                <a:solidFill>
                  <a:prstClr val="white"/>
                </a:solidFill>
                <a:latin typeface="Calibri Light" panose="020F0302020204030204"/>
              </a:rPr>
              <a:t>Humanities</a:t>
            </a:r>
            <a:r>
              <a:rPr lang="it-IT" sz="48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it-IT" sz="4800" b="1" dirty="0" err="1" smtClean="0">
                <a:solidFill>
                  <a:prstClr val="white"/>
                </a:solidFill>
                <a:latin typeface="Calibri Light" panose="020F0302020204030204"/>
              </a:rPr>
              <a:t>interprofessionalità</a:t>
            </a:r>
            <a:endParaRPr lang="it-IT" sz="4800" b="1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endParaRPr lang="it-IT" sz="4800" b="1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Il CdL ha seguito recenti orientamenti in ambito di “</a:t>
            </a:r>
            <a:r>
              <a:rPr lang="it-IT" sz="3600" b="1" dirty="0" err="1">
                <a:solidFill>
                  <a:srgbClr val="FFFF00"/>
                </a:solidFill>
                <a:latin typeface="Calibri Light" panose="020F0302020204030204"/>
              </a:rPr>
              <a:t>Medical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 </a:t>
            </a:r>
            <a:r>
              <a:rPr lang="it-IT" sz="3600" b="1" dirty="0" err="1">
                <a:solidFill>
                  <a:srgbClr val="FFFF00"/>
                </a:solidFill>
                <a:latin typeface="Calibri Light" panose="020F0302020204030204"/>
              </a:rPr>
              <a:t>Education</a:t>
            </a:r>
            <a:r>
              <a:rPr lang="it-IT" sz="3600" b="1" dirty="0">
                <a:solidFill>
                  <a:srgbClr val="FFFF00"/>
                </a:solidFill>
                <a:latin typeface="Calibri Light" panose="020F0302020204030204"/>
              </a:rPr>
              <a:t>” e le indicazioni delle nostre Parti Interessate</a:t>
            </a:r>
          </a:p>
          <a:p>
            <a:pPr defTabSz="1828800"/>
            <a:endParaRPr lang="it-IT" sz="3600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3600" u="sng" dirty="0" smtClean="0">
                <a:solidFill>
                  <a:prstClr val="white"/>
                </a:solidFill>
                <a:latin typeface="Calibri Light" panose="020F0302020204030204"/>
              </a:rPr>
              <a:t>Insegnamenti </a:t>
            </a:r>
            <a:r>
              <a:rPr lang="it-IT" sz="3600" u="sng" dirty="0">
                <a:solidFill>
                  <a:prstClr val="white"/>
                </a:solidFill>
                <a:latin typeface="Calibri Light" panose="020F0302020204030204"/>
              </a:rPr>
              <a:t>curriculari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pertinenti: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Metodologia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clinica (relazione medico-paziente)</a:t>
            </a:r>
          </a:p>
          <a:p>
            <a:pPr defTabSz="1828800"/>
            <a:endParaRPr lang="it-IT" sz="3600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3600" u="sng" dirty="0" smtClean="0">
                <a:solidFill>
                  <a:prstClr val="white"/>
                </a:solidFill>
                <a:latin typeface="Calibri Light" panose="020F0302020204030204"/>
              </a:rPr>
              <a:t>Progetto Paziente Formatore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: introduzione di lezioni in insegnamenti curriculari,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seminari interprofessionali (insieme a studenti di varie lauree sanitarie),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Corso di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perfezionamento, assegno di studio e borse di ricerca sul progetto in collaborazione con associazione Tandem</a:t>
            </a:r>
            <a:endParaRPr lang="it-IT" sz="36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endParaRPr lang="it-IT" sz="3600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-Organizzazione </a:t>
            </a:r>
            <a:r>
              <a:rPr lang="it-IT" sz="3600" u="sng" dirty="0" err="1" smtClean="0">
                <a:solidFill>
                  <a:prstClr val="white"/>
                </a:solidFill>
                <a:latin typeface="Calibri Light" panose="020F0302020204030204"/>
              </a:rPr>
              <a:t>TalentMed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 (2019, 2021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)</a:t>
            </a:r>
            <a:endParaRPr lang="it-IT" sz="3600" dirty="0" smtClean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04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381001" y="381000"/>
            <a:ext cx="13334999" cy="1228028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latin typeface="Calibri Light" panose="020F0302020204030204"/>
              </a:rPr>
              <a:t>Febbraio-marzo</a:t>
            </a:r>
            <a:r>
              <a:rPr lang="en-US" sz="7200" dirty="0" smtClean="0">
                <a:latin typeface="Calibri Light" panose="020F0302020204030204"/>
              </a:rPr>
              <a:t> 2020: </a:t>
            </a:r>
            <a:r>
              <a:rPr lang="en-US" sz="7200" dirty="0" err="1" smtClean="0">
                <a:latin typeface="Calibri Light" panose="020F0302020204030204"/>
              </a:rPr>
              <a:t>arriva</a:t>
            </a:r>
            <a:r>
              <a:rPr lang="en-US" sz="7200" dirty="0" smtClean="0">
                <a:latin typeface="Calibri Light" panose="020F0302020204030204"/>
              </a:rPr>
              <a:t> </a:t>
            </a:r>
            <a:r>
              <a:rPr lang="en-US" sz="7200" dirty="0" err="1" smtClean="0">
                <a:latin typeface="Calibri Light" panose="020F0302020204030204"/>
              </a:rPr>
              <a:t>il</a:t>
            </a:r>
            <a:r>
              <a:rPr lang="en-US" sz="7200" dirty="0" smtClean="0">
                <a:latin typeface="Calibri Light" panose="020F0302020204030204"/>
              </a:rPr>
              <a:t> </a:t>
            </a:r>
            <a:r>
              <a:rPr lang="en-US" sz="7200" b="1" dirty="0" err="1" smtClean="0">
                <a:latin typeface="Calibri Light" panose="020F0302020204030204"/>
              </a:rPr>
              <a:t>Covid</a:t>
            </a:r>
            <a:r>
              <a:rPr lang="en-US" sz="7200" b="1" dirty="0" smtClean="0">
                <a:latin typeface="Calibri Light" panose="020F0302020204030204"/>
              </a:rPr>
              <a:t> 19</a:t>
            </a:r>
          </a:p>
          <a:p>
            <a:pPr algn="r" defTabSz="1828800"/>
            <a:endParaRPr lang="en-US" sz="3200" dirty="0">
              <a:latin typeface="Calibri Light" panose="020F0302020204030204"/>
            </a:endParaRPr>
          </a:p>
          <a:p>
            <a:pPr algn="r" defTabSz="1828800"/>
            <a:r>
              <a:rPr lang="en-US" sz="7200" dirty="0" err="1" smtClean="0">
                <a:latin typeface="Calibri Light" panose="020F0302020204030204"/>
              </a:rPr>
              <a:t>Gestione</a:t>
            </a:r>
            <a:r>
              <a:rPr lang="en-US" sz="7200" dirty="0" smtClean="0">
                <a:latin typeface="Calibri Light" panose="020F0302020204030204"/>
              </a:rPr>
              <a:t> </a:t>
            </a:r>
            <a:r>
              <a:rPr lang="en-US" sz="7200" dirty="0" err="1" smtClean="0">
                <a:latin typeface="Calibri Light" panose="020F0302020204030204"/>
              </a:rPr>
              <a:t>emergenza</a:t>
            </a:r>
            <a:endParaRPr lang="en-US" sz="7200" dirty="0" smtClean="0">
              <a:latin typeface="Calibri Light" panose="020F0302020204030204"/>
            </a:endParaRPr>
          </a:p>
          <a:p>
            <a:pPr algn="r" defTabSz="1828800"/>
            <a:endParaRPr lang="en-US" sz="3200" dirty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Lezioni</a:t>
            </a:r>
            <a:r>
              <a:rPr lang="en-US" sz="4000" dirty="0" smtClean="0">
                <a:latin typeface="Calibri Light" panose="020F0302020204030204"/>
              </a:rPr>
              <a:t> e </a:t>
            </a:r>
            <a:r>
              <a:rPr lang="en-US" sz="4000" dirty="0" err="1" smtClean="0">
                <a:latin typeface="Calibri Light" panose="020F0302020204030204"/>
              </a:rPr>
              <a:t>tirocini</a:t>
            </a:r>
            <a:r>
              <a:rPr lang="en-US" sz="4000" dirty="0" smtClean="0">
                <a:latin typeface="Calibri Light" panose="020F0302020204030204"/>
              </a:rPr>
              <a:t> in </a:t>
            </a:r>
            <a:r>
              <a:rPr lang="en-US" sz="4000" dirty="0" err="1" smtClean="0">
                <a:latin typeface="Calibri Light" panose="020F0302020204030204"/>
              </a:rPr>
              <a:t>presenza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sospesi</a:t>
            </a:r>
            <a:r>
              <a:rPr lang="en-US" sz="4000" dirty="0" smtClean="0">
                <a:latin typeface="Calibri Light" panose="020F0302020204030204"/>
              </a:rPr>
              <a:t> per circa 3 </a:t>
            </a:r>
            <a:r>
              <a:rPr lang="en-US" sz="4000" dirty="0" err="1" smtClean="0">
                <a:latin typeface="Calibri Light" panose="020F0302020204030204"/>
              </a:rPr>
              <a:t>mesi</a:t>
            </a:r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Attività</a:t>
            </a:r>
            <a:r>
              <a:rPr lang="en-US" sz="4000" dirty="0" smtClean="0">
                <a:latin typeface="Calibri Light" panose="020F0302020204030204"/>
              </a:rPr>
              <a:t> a </a:t>
            </a:r>
            <a:r>
              <a:rPr lang="en-US" sz="4000" dirty="0" err="1" smtClean="0">
                <a:latin typeface="Calibri Light" panose="020F0302020204030204"/>
              </a:rPr>
              <a:t>distanza</a:t>
            </a:r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Familiarizzazione</a:t>
            </a:r>
            <a:r>
              <a:rPr lang="en-US" sz="4000" dirty="0" smtClean="0">
                <a:latin typeface="Calibri Light" panose="020F0302020204030204"/>
              </a:rPr>
              <a:t> con </a:t>
            </a:r>
            <a:r>
              <a:rPr lang="en-US" sz="4000" dirty="0" err="1" smtClean="0">
                <a:latin typeface="Calibri Light" panose="020F0302020204030204"/>
              </a:rPr>
              <a:t>piattaforme</a:t>
            </a:r>
            <a:r>
              <a:rPr lang="en-US" sz="4000" dirty="0" smtClean="0">
                <a:latin typeface="Calibri Light" panose="020F0302020204030204"/>
              </a:rPr>
              <a:t> online</a:t>
            </a: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Incontri</a:t>
            </a:r>
            <a:r>
              <a:rPr lang="en-US" sz="4000" dirty="0" smtClean="0">
                <a:latin typeface="Calibri Light" panose="020F0302020204030204"/>
              </a:rPr>
              <a:t> con le </a:t>
            </a:r>
            <a:r>
              <a:rPr lang="en-US" sz="4000" dirty="0" err="1" smtClean="0">
                <a:latin typeface="Calibri Light" panose="020F0302020204030204"/>
              </a:rPr>
              <a:t>Aziende</a:t>
            </a:r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smtClean="0">
                <a:latin typeface="Calibri Light" panose="020F0302020204030204"/>
              </a:rPr>
              <a:t>Procedure di </a:t>
            </a:r>
            <a:r>
              <a:rPr lang="en-US" sz="4000" dirty="0" err="1" smtClean="0">
                <a:latin typeface="Calibri Light" panose="020F0302020204030204"/>
              </a:rPr>
              <a:t>sorveglianza</a:t>
            </a:r>
            <a:r>
              <a:rPr lang="en-US" sz="4000" dirty="0" smtClean="0">
                <a:latin typeface="Calibri Light" panose="020F0302020204030204"/>
              </a:rPr>
              <a:t> sanitaria</a:t>
            </a: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Segnalazioni</a:t>
            </a:r>
            <a:r>
              <a:rPr lang="en-US" sz="4000" dirty="0" smtClean="0">
                <a:latin typeface="Calibri Light" panose="020F0302020204030204"/>
              </a:rPr>
              <a:t> di </a:t>
            </a:r>
            <a:r>
              <a:rPr lang="en-US" sz="4000" dirty="0" err="1" smtClean="0">
                <a:latin typeface="Calibri Light" panose="020F0302020204030204"/>
              </a:rPr>
              <a:t>positività</a:t>
            </a:r>
            <a:r>
              <a:rPr lang="en-US" sz="4000" dirty="0" smtClean="0">
                <a:latin typeface="Calibri Light" panose="020F0302020204030204"/>
              </a:rPr>
              <a:t> e </a:t>
            </a:r>
            <a:r>
              <a:rPr lang="en-US" sz="4000" dirty="0" err="1" smtClean="0">
                <a:latin typeface="Calibri Light" panose="020F0302020204030204"/>
              </a:rPr>
              <a:t>tracciamento</a:t>
            </a:r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Esami</a:t>
            </a:r>
            <a:r>
              <a:rPr lang="en-US" sz="4000" dirty="0" smtClean="0">
                <a:latin typeface="Calibri Light" panose="020F0302020204030204"/>
              </a:rPr>
              <a:t> a </a:t>
            </a:r>
            <a:r>
              <a:rPr lang="en-US" sz="4000" dirty="0" err="1" smtClean="0">
                <a:latin typeface="Calibri Light" panose="020F0302020204030204"/>
              </a:rPr>
              <a:t>distanza</a:t>
            </a:r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Sedute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straordinarie</a:t>
            </a:r>
            <a:r>
              <a:rPr lang="en-US" sz="4000" dirty="0" smtClean="0">
                <a:latin typeface="Calibri Light" panose="020F0302020204030204"/>
              </a:rPr>
              <a:t> di </a:t>
            </a:r>
            <a:r>
              <a:rPr lang="en-US" sz="4000" dirty="0" err="1" smtClean="0">
                <a:latin typeface="Calibri Light" panose="020F0302020204030204"/>
              </a:rPr>
              <a:t>laurea</a:t>
            </a:r>
            <a:endParaRPr lang="en-US" sz="4000" dirty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Ecc</a:t>
            </a:r>
            <a:r>
              <a:rPr lang="en-US" sz="4000" dirty="0" smtClean="0">
                <a:latin typeface="Calibri Light" panose="020F0302020204030204"/>
              </a:rPr>
              <a:t>. </a:t>
            </a:r>
            <a:r>
              <a:rPr lang="en-US" sz="4000" dirty="0" err="1" smtClean="0">
                <a:latin typeface="Calibri Light" panose="020F0302020204030204"/>
              </a:rPr>
              <a:t>Ecc</a:t>
            </a:r>
            <a:r>
              <a:rPr lang="en-US" sz="4000" dirty="0" smtClean="0">
                <a:latin typeface="Calibri Light" panose="020F0302020204030204"/>
              </a:rPr>
              <a:t>. </a:t>
            </a:r>
            <a:r>
              <a:rPr lang="en-US" sz="4000" dirty="0" err="1" smtClean="0">
                <a:latin typeface="Calibri Light" panose="020F0302020204030204"/>
              </a:rPr>
              <a:t>Ecc</a:t>
            </a:r>
            <a:r>
              <a:rPr lang="en-US" sz="4000" dirty="0" smtClean="0">
                <a:latin typeface="Calibri Light" panose="020F0302020204030204"/>
              </a:rPr>
              <a:t>...</a:t>
            </a:r>
          </a:p>
          <a:p>
            <a:pPr algn="r" defTabSz="1828800"/>
            <a:endParaRPr lang="en-US" sz="4000" dirty="0" smtClean="0"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Nella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drammaticità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della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situazione</a:t>
            </a:r>
            <a:r>
              <a:rPr lang="en-US" sz="4000" dirty="0" smtClean="0">
                <a:latin typeface="Calibri Light" panose="020F0302020204030204"/>
              </a:rPr>
              <a:t>, </a:t>
            </a:r>
            <a:r>
              <a:rPr lang="en-US" sz="4000" dirty="0" err="1" smtClean="0">
                <a:latin typeface="Calibri Light" panose="020F0302020204030204"/>
              </a:rPr>
              <a:t>una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ricaduta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positiva</a:t>
            </a:r>
            <a:r>
              <a:rPr lang="en-US" sz="4000" dirty="0" smtClean="0">
                <a:latin typeface="Calibri Light" panose="020F0302020204030204"/>
              </a:rPr>
              <a:t>:</a:t>
            </a:r>
          </a:p>
          <a:p>
            <a:pPr algn="r" defTabSz="1828800"/>
            <a:r>
              <a:rPr lang="en-US" sz="4000" dirty="0" err="1" smtClean="0">
                <a:latin typeface="Calibri Light" panose="020F0302020204030204"/>
              </a:rPr>
              <a:t>Accelera</a:t>
            </a:r>
            <a:r>
              <a:rPr lang="en-US" sz="4000" dirty="0" smtClean="0">
                <a:latin typeface="Calibri Light" panose="020F0302020204030204"/>
              </a:rPr>
              <a:t> la </a:t>
            </a:r>
            <a:r>
              <a:rPr lang="en-US" sz="4000" dirty="0" err="1" smtClean="0">
                <a:latin typeface="Calibri Light" panose="020F0302020204030204"/>
              </a:rPr>
              <a:t>realizzazione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4000" dirty="0" err="1" smtClean="0">
                <a:latin typeface="Calibri Light" panose="020F0302020204030204"/>
              </a:rPr>
              <a:t>della</a:t>
            </a:r>
            <a:r>
              <a:rPr lang="en-US" sz="4000" dirty="0" smtClean="0">
                <a:latin typeface="Calibri Light" panose="020F0302020204030204"/>
              </a:rPr>
              <a:t> </a:t>
            </a:r>
            <a:r>
              <a:rPr lang="en-US" sz="7200" b="1" dirty="0" err="1" smtClean="0">
                <a:latin typeface="Calibri Light" panose="020F0302020204030204"/>
              </a:rPr>
              <a:t>Laurea</a:t>
            </a:r>
            <a:r>
              <a:rPr lang="en-US" sz="7200" b="1" dirty="0" smtClean="0">
                <a:latin typeface="Calibri Light" panose="020F0302020204030204"/>
              </a:rPr>
              <a:t> </a:t>
            </a:r>
            <a:r>
              <a:rPr lang="en-US" sz="7200" b="1" dirty="0" err="1" smtClean="0">
                <a:latin typeface="Calibri Light" panose="020F0302020204030204"/>
              </a:rPr>
              <a:t>abilitante</a:t>
            </a:r>
            <a:endParaRPr lang="en-US" sz="7200" b="1" dirty="0" smtClean="0"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031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/>
          <p:cNvSpPr txBox="1"/>
          <p:nvPr/>
        </p:nvSpPr>
        <p:spPr>
          <a:xfrm>
            <a:off x="304800" y="4724400"/>
            <a:ext cx="17678400" cy="87100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8800" dirty="0" err="1" smtClean="0">
                <a:solidFill>
                  <a:prstClr val="white"/>
                </a:solidFill>
                <a:latin typeface="Calibri Light" panose="020F0302020204030204"/>
              </a:rPr>
              <a:t>Alcune</a:t>
            </a:r>
            <a:r>
              <a:rPr lang="en-US" sz="8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8800" dirty="0" err="1" smtClean="0">
                <a:solidFill>
                  <a:prstClr val="white"/>
                </a:solidFill>
                <a:latin typeface="Calibri Light" panose="020F0302020204030204"/>
              </a:rPr>
              <a:t>criticità</a:t>
            </a:r>
            <a:r>
              <a:rPr lang="en-US" sz="8800" dirty="0" smtClean="0">
                <a:solidFill>
                  <a:prstClr val="white"/>
                </a:solidFill>
                <a:latin typeface="Calibri Light" panose="020F0302020204030204"/>
              </a:rPr>
              <a:t>:</a:t>
            </a:r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Carenza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aule</a:t>
            </a:r>
            <a:endParaRPr lang="en-US" sz="48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(in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corso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piano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edilizio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Ateneo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sarà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completato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fra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Calibri Light" panose="020F0302020204030204"/>
              </a:rPr>
              <a:t>qualche</a:t>
            </a:r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 anno)</a:t>
            </a:r>
          </a:p>
          <a:p>
            <a:pPr algn="r" defTabSz="1828800"/>
            <a:endParaRPr lang="en-US" sz="48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Difficoltà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nel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coinvolgimento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dei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docenti</a:t>
            </a:r>
            <a:endParaRPr lang="en-US" sz="48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3600" dirty="0" smtClean="0">
                <a:solidFill>
                  <a:prstClr val="white"/>
                </a:solidFill>
                <a:latin typeface="Calibri Light" panose="020F0302020204030204"/>
              </a:rPr>
              <a:t>(</a:t>
            </a:r>
            <a:r>
              <a:rPr lang="it-IT" sz="3600" dirty="0">
                <a:solidFill>
                  <a:prstClr val="white"/>
                </a:solidFill>
                <a:latin typeface="Calibri Light" panose="020F0302020204030204"/>
              </a:rPr>
              <a:t>generale ridotta rilevanza che l’attività didattica e organizzativo-gestionale ha in vari aspetti della vita accademica, come distribuzione fondi e spazi, attribuzione punti organico, progressioni di </a:t>
            </a:r>
            <a:r>
              <a:rPr lang="it-IT" sz="3600" dirty="0" smtClean="0">
                <a:solidFill>
                  <a:prstClr val="white"/>
                </a:solidFill>
                <a:latin typeface="Calibri Light" panose="020F0302020204030204"/>
              </a:rPr>
              <a:t>carriera)</a:t>
            </a:r>
            <a:endParaRPr lang="en-US" sz="36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endParaRPr lang="en-US" sz="48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Carenza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personale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tecnico-amministrativo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dedicato</a:t>
            </a:r>
            <a:endParaRPr lang="en-US" sz="48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endParaRPr lang="en-US" sz="4800" dirty="0" smtClean="0">
              <a:solidFill>
                <a:prstClr val="white"/>
              </a:solidFill>
              <a:latin typeface="Calibri Light" panose="020F03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56388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0065" y="3427202"/>
            <a:ext cx="17634585" cy="10142855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-2819400" y="8489439"/>
            <a:ext cx="16472915" cy="484555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0" dirty="0">
              <a:latin typeface="Calibri"/>
              <a:cs typeface="Calibri"/>
            </a:endParaRPr>
          </a:p>
          <a:p>
            <a:pPr marL="682625" marR="3310890" algn="ctr">
              <a:lnSpc>
                <a:spcPct val="100000"/>
              </a:lnSpc>
              <a:spcBef>
                <a:spcPts val="5"/>
              </a:spcBef>
            </a:pPr>
            <a:r>
              <a:rPr lang="it-IT" sz="6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Grazie per l’attenzione</a:t>
            </a:r>
            <a:endParaRPr sz="4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000" dirty="0">
              <a:latin typeface="Calibri"/>
              <a:cs typeface="Calibri"/>
            </a:endParaRPr>
          </a:p>
          <a:p>
            <a:pPr marL="6995795">
              <a:lnSpc>
                <a:spcPct val="100000"/>
              </a:lnSpc>
            </a:pPr>
            <a:endParaRPr lang="it-IT" sz="5400" dirty="0">
              <a:latin typeface="Calibri"/>
              <a:cs typeface="Calibri"/>
            </a:endParaRPr>
          </a:p>
          <a:p>
            <a:pPr marL="6995795">
              <a:lnSpc>
                <a:spcPct val="100000"/>
              </a:lnSpc>
            </a:pP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CdL Medicina e Chirurgia</a:t>
            </a:r>
          </a:p>
          <a:p>
            <a:pPr marL="6995795">
              <a:lnSpc>
                <a:spcPct val="100000"/>
              </a:lnSpc>
            </a:pP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Consultazione </a:t>
            </a: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delle Parti Interessate</a:t>
            </a:r>
          </a:p>
          <a:p>
            <a:pPr marL="6995795">
              <a:lnSpc>
                <a:spcPct val="100000"/>
              </a:lnSpc>
            </a:pPr>
            <a:r>
              <a:rPr lang="it-IT" sz="4000" dirty="0" smtClean="0">
                <a:solidFill>
                  <a:srgbClr val="FFFFFF"/>
                </a:solidFill>
                <a:latin typeface="Calibri"/>
                <a:cs typeface="Calibri"/>
              </a:rPr>
              <a:t>10 marzo 2023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065" y="687323"/>
            <a:ext cx="4415002" cy="160324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0736" y="2425064"/>
            <a:ext cx="7986395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/>
              <a:t>Facoltà</a:t>
            </a:r>
            <a:r>
              <a:rPr sz="5000" spc="-10" dirty="0"/>
              <a:t> </a:t>
            </a:r>
            <a:r>
              <a:rPr sz="5000" spc="-5" dirty="0"/>
              <a:t>di</a:t>
            </a:r>
            <a:r>
              <a:rPr sz="5000" spc="-45" dirty="0"/>
              <a:t> </a:t>
            </a:r>
            <a:r>
              <a:rPr sz="5000" dirty="0"/>
              <a:t>Medicina</a:t>
            </a:r>
            <a:r>
              <a:rPr sz="5000" spc="-10" dirty="0"/>
              <a:t> </a:t>
            </a:r>
            <a:r>
              <a:rPr sz="5000" dirty="0"/>
              <a:t>e</a:t>
            </a:r>
            <a:r>
              <a:rPr sz="5000" spc="-35" dirty="0"/>
              <a:t> </a:t>
            </a:r>
            <a:r>
              <a:rPr sz="5000" spc="-5" dirty="0"/>
              <a:t>Chirurgia</a:t>
            </a:r>
            <a:endParaRPr sz="5000"/>
          </a:p>
        </p:txBody>
      </p:sp>
      <p:pic>
        <p:nvPicPr>
          <p:cNvPr id="9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06000" y="44527"/>
            <a:ext cx="8385313" cy="1152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838200" y="3429000"/>
            <a:ext cx="12649200" cy="95102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Prima di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tutto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, un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ringraziamento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per la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collaborazione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a:</a:t>
            </a:r>
          </a:p>
          <a:p>
            <a:pPr algn="r" defTabSz="1828800"/>
            <a:endParaRPr lang="en-US" sz="72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(in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particolare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rappresentanti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eletti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e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portavoce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),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docenti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personale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tecnico-amministrativo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Facoltà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Segreterie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e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Uffici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Ateneo</a:t>
            </a:r>
            <a:r>
              <a:rPr lang="en-US" sz="6600" b="1" dirty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Istituzioni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ed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Enti</a:t>
            </a:r>
            <a:r>
              <a:rPr lang="en-US" sz="66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b="1" dirty="0" err="1" smtClean="0">
                <a:solidFill>
                  <a:prstClr val="white"/>
                </a:solidFill>
                <a:latin typeface="Calibri Light" panose="020F0302020204030204"/>
              </a:rPr>
              <a:t>esterni</a:t>
            </a:r>
            <a:endParaRPr lang="en-US" sz="6600" b="1" dirty="0" smtClean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824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85800" y="457200"/>
            <a:ext cx="12649200" cy="115723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5400" dirty="0" smtClean="0">
                <a:solidFill>
                  <a:prstClr val="white"/>
                </a:solidFill>
                <a:latin typeface="Calibri Light" panose="020F0302020204030204"/>
              </a:rPr>
              <a:t>La routine non è </a:t>
            </a:r>
            <a:r>
              <a:rPr lang="en-US" sz="5400" dirty="0" err="1" smtClean="0">
                <a:solidFill>
                  <a:prstClr val="white"/>
                </a:solidFill>
                <a:latin typeface="Calibri Light" panose="020F0302020204030204"/>
              </a:rPr>
              <a:t>trascurabile</a:t>
            </a:r>
            <a:r>
              <a:rPr lang="en-US" sz="5400" dirty="0" smtClean="0">
                <a:solidFill>
                  <a:prstClr val="white"/>
                </a:solidFill>
                <a:latin typeface="Calibri Light" panose="020F0302020204030204"/>
              </a:rPr>
              <a:t>:</a:t>
            </a: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Predisposizione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Manifesti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degli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studi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>
                <a:solidFill>
                  <a:prstClr val="white"/>
                </a:solidFill>
                <a:latin typeface="Calibri Light" panose="020F0302020204030204"/>
              </a:rPr>
              <a:t>Controllo</a:t>
            </a:r>
            <a:r>
              <a:rPr lang="en-US" sz="4000" dirty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Esse3</a:t>
            </a: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Coordinamento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Esami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Organizzazione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e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gestione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Test di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ammissione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Stesura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Calendari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Assegnazione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Aule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Approvazione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ADE</a:t>
            </a:r>
          </a:p>
          <a:p>
            <a:pPr algn="r" defTabSz="1828800"/>
            <a:r>
              <a:rPr lang="en-US" sz="4000" dirty="0" err="1">
                <a:solidFill>
                  <a:prstClr val="white"/>
                </a:solidFill>
                <a:latin typeface="Calibri Light" panose="020F0302020204030204"/>
              </a:rPr>
              <a:t>Coordinamento</a:t>
            </a:r>
            <a:r>
              <a:rPr lang="en-US" sz="4000" dirty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Erasmus in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entrata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e in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uscita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Partecipazione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eventi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Orientamento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Richiesta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Contratti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insegnamento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Organizzazione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Lauree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Costante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attività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Soluzione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problemi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 (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incontri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, mail,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telefonate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 con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docenti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  <a:r>
              <a:rPr lang="en-US" sz="4000" b="1" dirty="0" err="1">
                <a:solidFill>
                  <a:prstClr val="white"/>
                </a:solidFill>
                <a:latin typeface="Calibri Light" panose="020F0302020204030204"/>
              </a:rPr>
              <a:t>u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ffici</a:t>
            </a:r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…)</a:t>
            </a:r>
          </a:p>
          <a:p>
            <a:pPr algn="r" defTabSz="1828800"/>
            <a:endParaRPr lang="en-US" sz="6600" b="1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66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6600" dirty="0" smtClean="0">
                <a:solidFill>
                  <a:prstClr val="white"/>
                </a:solidFill>
                <a:latin typeface="Calibri Light" panose="020F0302020204030204"/>
              </a:rPr>
              <a:t>. </a:t>
            </a:r>
            <a:r>
              <a:rPr lang="en-US" sz="66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6600" dirty="0" smtClean="0">
                <a:solidFill>
                  <a:prstClr val="white"/>
                </a:solidFill>
                <a:latin typeface="Calibri Light" panose="020F0302020204030204"/>
              </a:rPr>
              <a:t>… </a:t>
            </a:r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95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838200" y="2362200"/>
            <a:ext cx="13106400" cy="90640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Una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parte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rilevante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routine è</a:t>
            </a:r>
            <a:endParaRPr lang="en-US" sz="72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11500" dirty="0" err="1" smtClean="0">
                <a:solidFill>
                  <a:prstClr val="white"/>
                </a:solidFill>
                <a:latin typeface="Calibri Light" panose="020F0302020204030204"/>
              </a:rPr>
              <a:t>Gestione</a:t>
            </a:r>
            <a:r>
              <a:rPr lang="en-US" sz="115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11500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115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11500" dirty="0" err="1" smtClean="0">
                <a:solidFill>
                  <a:prstClr val="white"/>
                </a:solidFill>
                <a:latin typeface="Calibri Light" panose="020F0302020204030204"/>
              </a:rPr>
              <a:t>Qualità</a:t>
            </a:r>
            <a:endParaRPr lang="en-US" sz="115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Consultazioni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delle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parti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interessate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(primo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punto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SUA e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delle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griglie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valutazione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b="1" dirty="0" err="1" smtClean="0">
                <a:solidFill>
                  <a:prstClr val="white"/>
                </a:solidFill>
                <a:latin typeface="Calibri Light" panose="020F0302020204030204"/>
              </a:rPr>
              <a:t>dell’ANVUR</a:t>
            </a:r>
            <a:r>
              <a:rPr lang="en-US" sz="4400" b="1" dirty="0" smtClean="0">
                <a:solidFill>
                  <a:prstClr val="white"/>
                </a:solidFill>
                <a:latin typeface="Calibri Light" panose="020F0302020204030204"/>
              </a:rPr>
              <a:t>)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,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Lavoro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del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Gruppo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>
                <a:solidFill>
                  <a:prstClr val="white"/>
                </a:solidFill>
                <a:latin typeface="Calibri Light" panose="020F0302020204030204"/>
              </a:rPr>
              <a:t>AQ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Predisposizione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dei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vari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documenti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:</a:t>
            </a:r>
          </a:p>
          <a:p>
            <a:pPr algn="r" defTabSz="1828800"/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SUA, SMA, RAM-AQ,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Verifica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schede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insegnamento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,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Monitoraggi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vari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,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Discussione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delle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relazioni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Commissione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paritetica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79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3352800" y="6096000"/>
            <a:ext cx="14478000" cy="36625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Nuovo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Regolamento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didattico</a:t>
            </a:r>
            <a:endParaRPr lang="en-US" sz="72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Nuove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propedeuticità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, </a:t>
            </a: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Nuovi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criteri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di premialità per la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laurea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.</a:t>
            </a:r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52800" y="10363200"/>
            <a:ext cx="14478000" cy="255454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Rapporto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Riesame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Ciclico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2017</a:t>
            </a:r>
          </a:p>
          <a:p>
            <a:pPr algn="r" defTabSz="1828800"/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Principale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documento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riesame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pluriennale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per la di </a:t>
            </a:r>
            <a:r>
              <a:rPr lang="en-US" sz="4400" dirty="0" err="1">
                <a:solidFill>
                  <a:prstClr val="white"/>
                </a:solidFill>
                <a:latin typeface="Calibri Light" panose="020F0302020204030204"/>
              </a:rPr>
              <a:t>A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ssicurazione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Qualità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(AQ)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71600" y="3352800"/>
            <a:ext cx="12649200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Nel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2017:</a:t>
            </a:r>
          </a:p>
        </p:txBody>
      </p:sp>
    </p:spTree>
    <p:extLst>
      <p:ext uri="{BB962C8B-B14F-4D97-AF65-F5344CB8AC3E}">
        <p14:creationId xmlns:p14="http://schemas.microsoft.com/office/powerpoint/2010/main" val="40802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762000" y="685800"/>
            <a:ext cx="12649200" cy="12895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Razionalizzazione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>
                <a:solidFill>
                  <a:prstClr val="white"/>
                </a:solidFill>
                <a:latin typeface="Calibri Light" panose="020F0302020204030204"/>
              </a:rPr>
              <a:t>del 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manifesto</a:t>
            </a:r>
          </a:p>
          <a:p>
            <a:pPr lvl="0" defTabSz="1828800"/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Sulla base di input da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studenti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docenti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parti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interessate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;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alcuni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esempi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:</a:t>
            </a:r>
          </a:p>
          <a:p>
            <a:pPr lvl="0"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lvl="0" defTabSz="1828800"/>
            <a:r>
              <a:rPr lang="en-US" sz="4000" dirty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Medicina generale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: compattato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su 3 anni; ridotte lezioni frontali e aumentati tirocini, </a:t>
            </a:r>
            <a:r>
              <a:rPr lang="it-IT" sz="4000" b="1" dirty="0">
                <a:solidFill>
                  <a:prstClr val="white"/>
                </a:solidFill>
                <a:latin typeface="Calibri Light" panose="020F0302020204030204"/>
              </a:rPr>
              <a:t>introdotti tirocini nei Servizi per le cure </a:t>
            </a:r>
            <a:r>
              <a:rPr lang="it-IT" sz="4000" b="1" dirty="0" smtClean="0">
                <a:solidFill>
                  <a:prstClr val="white"/>
                </a:solidFill>
                <a:latin typeface="Calibri Light" panose="020F0302020204030204"/>
              </a:rPr>
              <a:t>primarie</a:t>
            </a:r>
            <a:endParaRPr lang="it-IT" sz="4000" b="1" dirty="0">
              <a:solidFill>
                <a:prstClr val="white"/>
              </a:solidFill>
              <a:latin typeface="Calibri Light" panose="020F0302020204030204"/>
            </a:endParaRPr>
          </a:p>
          <a:p>
            <a:pPr lvl="0" defTabSz="1828800"/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Metodologia clinica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: ridotte lezioni frontali e </a:t>
            </a:r>
            <a:r>
              <a:rPr lang="it-IT" sz="4000" b="1" dirty="0" smtClean="0">
                <a:solidFill>
                  <a:prstClr val="white"/>
                </a:solidFill>
                <a:latin typeface="Calibri Light" panose="020F0302020204030204"/>
              </a:rPr>
              <a:t>aumentati i tirocini</a:t>
            </a:r>
          </a:p>
          <a:p>
            <a:pPr lvl="0" defTabSz="1828800"/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Metodologie mediche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: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moduli ora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integrati con esami in anni paralleli; singoli moduli meglio caratterizzati, es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., introdotta </a:t>
            </a:r>
            <a:r>
              <a:rPr lang="it-IT" sz="4000" b="1" dirty="0">
                <a:solidFill>
                  <a:prstClr val="white"/>
                </a:solidFill>
                <a:latin typeface="Calibri Light" panose="020F0302020204030204"/>
              </a:rPr>
              <a:t>Terapia del dolore al IV anno, Cure palliative al VI anno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)</a:t>
            </a:r>
          </a:p>
          <a:p>
            <a:pPr lvl="0" defTabSz="1828800"/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Inglese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: ridotto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da 12 a 9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CFU</a:t>
            </a:r>
          </a:p>
          <a:p>
            <a:pPr lvl="0" defTabSz="1828800"/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-Introdotti gli 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Obblighi Formativi Aggiuntivi (OFA)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di Inglese, Fisica, Chimica, Biologia</a:t>
            </a:r>
          </a:p>
          <a:p>
            <a:pPr lvl="0" defTabSz="1828800"/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-</a:t>
            </a:r>
            <a:r>
              <a:rPr lang="it-IT" sz="4000" u="sng" dirty="0" smtClean="0">
                <a:solidFill>
                  <a:prstClr val="white"/>
                </a:solidFill>
                <a:latin typeface="Calibri Light" panose="020F0302020204030204"/>
              </a:rPr>
              <a:t>Metodologia Medico-Scientifica di Base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: razionalizzato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sui due semestri del secondo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anno</a:t>
            </a:r>
          </a:p>
          <a:p>
            <a:pPr lvl="0" defTabSz="1828800"/>
            <a:endParaRPr lang="it-IT" sz="4000" dirty="0">
              <a:solidFill>
                <a:prstClr val="white"/>
              </a:solidFill>
              <a:latin typeface="Calibri Light" panose="020F0302020204030204"/>
            </a:endParaRPr>
          </a:p>
          <a:p>
            <a:pPr lvl="0" defTabSz="1828800"/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ecc.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486400" y="6791535"/>
            <a:ext cx="12649200" cy="23083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Adeguamento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a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norme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europee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(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aumentato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il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rapporto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ore/CFU)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624804" y="9502676"/>
            <a:ext cx="12649200" cy="23083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Aumento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offerta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formative (da 145 a 180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posti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9200" y="3905071"/>
            <a:ext cx="12649200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Dalla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coorte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2020-2021:</a:t>
            </a:r>
          </a:p>
        </p:txBody>
      </p:sp>
    </p:spTree>
    <p:extLst>
      <p:ext uri="{BB962C8B-B14F-4D97-AF65-F5344CB8AC3E}">
        <p14:creationId xmlns:p14="http://schemas.microsoft.com/office/powerpoint/2010/main" val="35241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748145" y="609600"/>
            <a:ext cx="13106400" cy="797141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b="1" dirty="0" err="1" smtClean="0">
                <a:solidFill>
                  <a:prstClr val="white"/>
                </a:solidFill>
                <a:latin typeface="Calibri Light" panose="020F0302020204030204"/>
              </a:rPr>
              <a:t>Riorganizzazione</a:t>
            </a:r>
            <a:r>
              <a:rPr lang="en-US" sz="72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b="1" dirty="0" err="1" smtClean="0">
                <a:solidFill>
                  <a:prstClr val="white"/>
                </a:solidFill>
                <a:latin typeface="Calibri Light" panose="020F0302020204030204"/>
              </a:rPr>
              <a:t>tirocini</a:t>
            </a:r>
            <a:r>
              <a:rPr lang="en-US" sz="7200" b="1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b="1" dirty="0" err="1" smtClean="0">
                <a:solidFill>
                  <a:prstClr val="white"/>
                </a:solidFill>
                <a:latin typeface="Calibri Light" panose="020F0302020204030204"/>
              </a:rPr>
              <a:t>curriculari</a:t>
            </a:r>
            <a:endParaRPr lang="en-US" sz="7200" b="1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lvl="0" defTabSz="1828800"/>
            <a:r>
              <a:rPr lang="en-US" sz="4000" b="1" dirty="0">
                <a:solidFill>
                  <a:srgbClr val="FFFF00"/>
                </a:solidFill>
                <a:latin typeface="Calibri Light" panose="020F0302020204030204"/>
              </a:rPr>
              <a:t>Sulla base di input da </a:t>
            </a:r>
            <a:r>
              <a:rPr lang="en-US" sz="4000" b="1" dirty="0" err="1">
                <a:solidFill>
                  <a:srgbClr val="FFFF00"/>
                </a:solidFill>
                <a:latin typeface="Calibri Light" panose="020F0302020204030204"/>
              </a:rPr>
              <a:t>studenti</a:t>
            </a:r>
            <a:r>
              <a:rPr lang="en-US" sz="4000" b="1" dirty="0">
                <a:solidFill>
                  <a:srgbClr val="FFFF00"/>
                </a:solidFill>
                <a:latin typeface="Calibri Light" panose="020F0302020204030204"/>
              </a:rPr>
              <a:t>, </a:t>
            </a:r>
            <a:r>
              <a:rPr lang="en-US" sz="4000" b="1" dirty="0" err="1">
                <a:solidFill>
                  <a:srgbClr val="FFFF00"/>
                </a:solidFill>
                <a:latin typeface="Calibri Light" panose="020F0302020204030204"/>
              </a:rPr>
              <a:t>docenti</a:t>
            </a:r>
            <a:r>
              <a:rPr lang="en-US" sz="4000" b="1" dirty="0">
                <a:solidFill>
                  <a:srgbClr val="FFFF00"/>
                </a:solidFill>
                <a:latin typeface="Calibri Light" panose="020F0302020204030204"/>
              </a:rPr>
              <a:t>, </a:t>
            </a:r>
            <a:r>
              <a:rPr lang="en-US" sz="4000" b="1" dirty="0" err="1">
                <a:solidFill>
                  <a:srgbClr val="FFFF00"/>
                </a:solidFill>
                <a:latin typeface="Calibri Light" panose="020F0302020204030204"/>
              </a:rPr>
              <a:t>parti</a:t>
            </a:r>
            <a:r>
              <a:rPr lang="en-US" sz="4000" b="1" dirty="0">
                <a:solidFill>
                  <a:srgbClr val="FFFF00"/>
                </a:solidFill>
                <a:latin typeface="Calibri Light" panose="020F0302020204030204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alibri Light" panose="020F0302020204030204"/>
              </a:rPr>
              <a:t>interessate</a:t>
            </a:r>
            <a:r>
              <a:rPr lang="en-US" sz="4000" b="1" dirty="0" smtClean="0">
                <a:solidFill>
                  <a:srgbClr val="FFFF00"/>
                </a:solidFill>
                <a:latin typeface="Calibri Light" panose="020F0302020204030204"/>
              </a:rPr>
              <a:t>:</a:t>
            </a:r>
            <a:endParaRPr lang="en-US" sz="4000" b="1" dirty="0">
              <a:solidFill>
                <a:srgbClr val="FFFF00"/>
              </a:solidFill>
              <a:latin typeface="Calibri Light" panose="020F0302020204030204"/>
            </a:endParaRPr>
          </a:p>
          <a:p>
            <a:pPr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marL="571500" indent="-571500" defTabSz="1828800">
              <a:buFontTx/>
              <a:buChar char="-"/>
            </a:pP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E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laborato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un </a:t>
            </a:r>
            <a:r>
              <a:rPr lang="it-IT" sz="4000" b="1" dirty="0">
                <a:solidFill>
                  <a:prstClr val="white"/>
                </a:solidFill>
                <a:latin typeface="Calibri Light" panose="020F0302020204030204"/>
              </a:rPr>
              <a:t>nuovo </a:t>
            </a:r>
            <a:r>
              <a:rPr lang="it-IT" sz="4000" b="1" dirty="0" smtClean="0">
                <a:solidFill>
                  <a:prstClr val="white"/>
                </a:solidFill>
                <a:latin typeface="Calibri Light" panose="020F0302020204030204"/>
              </a:rPr>
              <a:t>libretto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(2017) basato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sul core curriculum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della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Conferenza nazionale dei Presidenti di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Medicina</a:t>
            </a:r>
          </a:p>
          <a:p>
            <a:pPr marL="571500" indent="-571500" defTabSz="1828800">
              <a:buFontTx/>
              <a:buChar char="-"/>
            </a:pP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Attivata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la raccolta delle opinioni degli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studenti </a:t>
            </a:r>
            <a:r>
              <a:rPr lang="it-IT" sz="4000" b="1" dirty="0" smtClean="0">
                <a:solidFill>
                  <a:prstClr val="white"/>
                </a:solidFill>
                <a:latin typeface="Calibri Light" panose="020F0302020204030204"/>
              </a:rPr>
              <a:t>(OPIS) specifica per i tirocini</a:t>
            </a:r>
          </a:p>
          <a:p>
            <a:pPr marL="571500" indent="-571500" defTabSz="1828800">
              <a:buFontTx/>
              <a:buChar char="-"/>
            </a:pP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Ripetuti incontri con docenti e tutor per </a:t>
            </a:r>
            <a:r>
              <a:rPr lang="it-IT" sz="4000" b="1" dirty="0" smtClean="0">
                <a:solidFill>
                  <a:prstClr val="white"/>
                </a:solidFill>
                <a:latin typeface="Calibri Light" panose="020F0302020204030204"/>
              </a:rPr>
              <a:t>risolvere le criticità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emerse dalle OPIS e migliorare i tirocini</a:t>
            </a:r>
          </a:p>
          <a:p>
            <a:pPr marL="571500" indent="-571500" defTabSz="1828800">
              <a:buFontTx/>
              <a:buChar char="-"/>
            </a:pP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Aggiunte </a:t>
            </a:r>
            <a:r>
              <a:rPr lang="it-IT" sz="4000" b="1" dirty="0">
                <a:solidFill>
                  <a:prstClr val="white"/>
                </a:solidFill>
                <a:latin typeface="Calibri Light" panose="020F0302020204030204"/>
              </a:rPr>
              <a:t>altre strutture/reparti </a:t>
            </a:r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che accolgono i nostri </a:t>
            </a:r>
            <a:r>
              <a:rPr lang="it-IT" sz="4000" dirty="0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1039" y="8763000"/>
            <a:ext cx="13123506" cy="38164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6600" dirty="0" smtClean="0">
                <a:solidFill>
                  <a:prstClr val="white"/>
                </a:solidFill>
                <a:latin typeface="Calibri Light" panose="020F0302020204030204"/>
              </a:rPr>
              <a:t>In </a:t>
            </a:r>
            <a:r>
              <a:rPr lang="en-US" sz="6600" dirty="0" err="1" smtClean="0">
                <a:solidFill>
                  <a:prstClr val="white"/>
                </a:solidFill>
                <a:latin typeface="Calibri Light" panose="020F0302020204030204"/>
              </a:rPr>
              <a:t>particolare</a:t>
            </a:r>
            <a:r>
              <a:rPr lang="en-US" sz="6600" dirty="0" smtClean="0">
                <a:solidFill>
                  <a:prstClr val="white"/>
                </a:solidFill>
                <a:latin typeface="Calibri Light" panose="020F0302020204030204"/>
              </a:rPr>
              <a:t>: </a:t>
            </a:r>
            <a:r>
              <a:rPr lang="en-US" sz="6600" dirty="0" err="1" smtClean="0">
                <a:solidFill>
                  <a:prstClr val="white"/>
                </a:solidFill>
                <a:latin typeface="Calibri Light" panose="020F0302020204030204"/>
              </a:rPr>
              <a:t>Inaugurazione</a:t>
            </a:r>
            <a:r>
              <a:rPr lang="en-US" sz="66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6600" dirty="0" err="1" smtClean="0">
                <a:solidFill>
                  <a:prstClr val="white"/>
                </a:solidFill>
                <a:latin typeface="Calibri Light" panose="020F0302020204030204"/>
              </a:rPr>
              <a:t>FASiM</a:t>
            </a:r>
            <a:endParaRPr lang="en-US" sz="66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Centro di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Formazione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Calibri Light" panose="020F0302020204030204"/>
              </a:rPr>
              <a:t>A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vanzata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e </a:t>
            </a:r>
            <a:r>
              <a:rPr lang="en-US" sz="4400" dirty="0" err="1">
                <a:solidFill>
                  <a:prstClr val="white"/>
                </a:solidFill>
                <a:latin typeface="Calibri Light" panose="020F0302020204030204"/>
              </a:rPr>
              <a:t>S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imulazione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</a:rPr>
              <a:t> in </a:t>
            </a:r>
            <a:r>
              <a:rPr lang="en-US" sz="4400" dirty="0" err="1" smtClean="0">
                <a:solidFill>
                  <a:prstClr val="white"/>
                </a:solidFill>
                <a:latin typeface="Calibri Light" panose="020F0302020204030204"/>
              </a:rPr>
              <a:t>Medicina</a:t>
            </a:r>
            <a:endParaRPr lang="en-US" sz="44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endParaRPr lang="en-US" sz="4400" dirty="0">
              <a:solidFill>
                <a:prstClr val="white"/>
              </a:solidFill>
              <a:latin typeface="Calibri Light" panose="020F0302020204030204"/>
            </a:endParaRPr>
          </a:p>
          <a:p>
            <a:pPr algn="r" defTabSz="1828800"/>
            <a:r>
              <a:rPr lang="it-IT" sz="4000" dirty="0">
                <a:solidFill>
                  <a:prstClr val="white"/>
                </a:solidFill>
                <a:latin typeface="Calibri Light" panose="020F0302020204030204"/>
              </a:rPr>
              <a:t>attivati anche i questionari di raccolta delle opinioni degli studenti sulle attività svolte presso il Centro</a:t>
            </a:r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52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01799" y="44528"/>
            <a:ext cx="3889513" cy="506087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33400" y="1066800"/>
            <a:ext cx="13258799" cy="1104917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defTabSz="1828800"/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DM 58/2018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Tirocini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abilitanti</a:t>
            </a:r>
            <a:endParaRPr lang="en-US" sz="72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Riorganizzazione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della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didattica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del V e VI anno</a:t>
            </a: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Incontri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con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gli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Ordini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e le </a:t>
            </a:r>
            <a:r>
              <a:rPr lang="en-US" sz="4000" dirty="0" err="1">
                <a:solidFill>
                  <a:prstClr val="white"/>
                </a:solidFill>
                <a:latin typeface="Calibri Light" panose="020F0302020204030204"/>
              </a:rPr>
              <a:t>A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ziende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Incontri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sensibilizzazione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e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corsi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di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formazione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per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medici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(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soprattutto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MMG)</a:t>
            </a: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Identificazione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tutor</a:t>
            </a: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Collaborazione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con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gli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studenti</a:t>
            </a:r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Abbinamenti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1:1 tutor/student</a:t>
            </a:r>
          </a:p>
          <a:p>
            <a:pPr defTabSz="1828800"/>
            <a:endParaRPr lang="en-US" sz="4000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b="1" dirty="0" smtClean="0">
                <a:solidFill>
                  <a:prstClr val="white"/>
                </a:solidFill>
                <a:latin typeface="Calibri Light" panose="020F0302020204030204"/>
              </a:rPr>
              <a:t>Libretto </a:t>
            </a:r>
            <a:r>
              <a:rPr lang="en-US" sz="4000" b="1" dirty="0" err="1" smtClean="0">
                <a:solidFill>
                  <a:prstClr val="white"/>
                </a:solidFill>
                <a:latin typeface="Calibri Light" panose="020F0302020204030204"/>
              </a:rPr>
              <a:t>elettronico</a:t>
            </a:r>
            <a:endParaRPr lang="en-US" sz="4000" b="1" dirty="0" smtClean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.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Ecc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. …</a:t>
            </a:r>
          </a:p>
          <a:p>
            <a:pPr defTabSz="1828800"/>
            <a:endParaRPr lang="en-US" sz="4000" dirty="0">
              <a:solidFill>
                <a:prstClr val="white"/>
              </a:solidFill>
              <a:latin typeface="Calibri Light" panose="020F0302020204030204"/>
            </a:endParaRPr>
          </a:p>
          <a:p>
            <a:pPr defTabSz="1828800"/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Percorso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che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  <a:latin typeface="Calibri Light" panose="020F0302020204030204"/>
              </a:rPr>
              <a:t>si</a:t>
            </a:r>
            <a:r>
              <a:rPr lang="en-US" sz="4000" dirty="0" smtClean="0">
                <a:solidFill>
                  <a:prstClr val="white"/>
                </a:solidFill>
                <a:latin typeface="Calibri Light" panose="020F0302020204030204"/>
              </a:rPr>
              <a:t> conclude con</a:t>
            </a:r>
          </a:p>
          <a:p>
            <a:pPr defTabSz="1828800"/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Laurea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7200" dirty="0" err="1" smtClean="0">
                <a:solidFill>
                  <a:prstClr val="white"/>
                </a:solidFill>
                <a:latin typeface="Calibri Light" panose="020F0302020204030204"/>
              </a:rPr>
              <a:t>abilitante</a:t>
            </a:r>
            <a:r>
              <a:rPr lang="en-US" sz="72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(dal 2020)</a:t>
            </a:r>
          </a:p>
          <a:p>
            <a:pPr defTabSz="1828800"/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Con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notevoli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vantaggi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per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i</a:t>
            </a:r>
            <a:r>
              <a:rPr lang="en-US" sz="4800" dirty="0" smtClean="0">
                <a:solidFill>
                  <a:prstClr val="white"/>
                </a:solidFill>
                <a:latin typeface="Calibri Light" panose="020F0302020204030204"/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  <a:latin typeface="Calibri Light" panose="020F0302020204030204"/>
              </a:rPr>
              <a:t>neolaureati</a:t>
            </a:r>
            <a:endParaRPr lang="en-US" sz="2400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41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898</Words>
  <Application>Microsoft Office PowerPoint</Application>
  <PresentationFormat>Personalizzato</PresentationFormat>
  <Paragraphs>139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Office Theme</vt:lpstr>
      <vt:lpstr>Facoltà di Medicina e Chirurgia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Facoltà di Medicina e Chirurgia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</dc:creator>
  <cp:lastModifiedBy>Fausta</cp:lastModifiedBy>
  <cp:revision>73</cp:revision>
  <dcterms:created xsi:type="dcterms:W3CDTF">2022-02-17T12:59:51Z</dcterms:created>
  <dcterms:modified xsi:type="dcterms:W3CDTF">2023-03-09T12:13:40Z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2022-02-17T00:00:00Z</vt:filetime>
  </property>
</Properties>
</file>