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9.png" ContentType="image/png"/>
  <Override PartName="/ppt/media/image1.png" ContentType="image/png"/>
  <Override PartName="/ppt/media/image8.png" ContentType="image/png"/>
  <Override PartName="/ppt/media/image2.jpeg" ContentType="image/jpeg"/>
  <Override PartName="/ppt/media/image5.png" ContentType="image/png"/>
  <Override PartName="/ppt/media/image3.jpeg" ContentType="image/jpeg"/>
  <Override PartName="/ppt/media/image4.png" ContentType="image/png"/>
  <Override PartName="/ppt/media/image6.png" ContentType="image/png"/>
  <Override PartName="/ppt/media/image7.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25"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26"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2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2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0"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1"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33"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4"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5"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6"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7"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8"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4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45"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4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4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5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5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5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4"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5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58"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6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2"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64"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5"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0"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72"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3"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4"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5"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6"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7"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8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85"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8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8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6"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9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9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9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98"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0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0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02"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04"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05"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0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0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0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10"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12"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13"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14"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15"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16"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17"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22"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24"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8"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9"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2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31"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32"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133"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35"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13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37"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39"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40"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41"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43"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44"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4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4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48"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49"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51"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52"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53"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54"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55"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56"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4"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15"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1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9"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22"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23"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lIns="45720" rIns="45720" tIns="45000" bIns="45000" anchor="b">
            <a:noAutofit/>
          </a:bodyPr>
          <a:p>
            <a:pPr algn="ctr">
              <a:lnSpc>
                <a:spcPct val="90000"/>
              </a:lnSpc>
            </a:pPr>
            <a:r>
              <a:rPr b="0" lang="it-IT" sz="6000" spc="-1" strike="noStrike">
                <a:solidFill>
                  <a:srgbClr val="000000"/>
                </a:solidFill>
                <a:latin typeface="Calibri Light"/>
                <a:ea typeface="Calibri Light"/>
              </a:rPr>
              <a:t>Titolo Testo</a:t>
            </a:r>
            <a:endParaRPr b="0" lang="it-IT" sz="6000" spc="-1" strike="noStrike">
              <a:solidFill>
                <a:srgbClr val="000000"/>
              </a:solidFill>
              <a:latin typeface="Calibri"/>
            </a:endParaRPr>
          </a:p>
        </p:txBody>
      </p:sp>
      <p:sp>
        <p:nvSpPr>
          <p:cNvPr id="1" name="PlaceHolder 2"/>
          <p:cNvSpPr>
            <a:spLocks noGrp="1"/>
          </p:cNvSpPr>
          <p:nvPr>
            <p:ph type="body"/>
          </p:nvPr>
        </p:nvSpPr>
        <p:spPr>
          <a:xfrm>
            <a:off x="1523880" y="3602160"/>
            <a:ext cx="9143640" cy="1655280"/>
          </a:xfrm>
          <a:prstGeom prst="rect">
            <a:avLst/>
          </a:prstGeom>
        </p:spPr>
        <p:txBody>
          <a:bodyPr lIns="45720" rIns="45720" tIns="45000" bIns="45000">
            <a:noAutofit/>
          </a:bodyPr>
          <a:p>
            <a:pPr algn="ctr">
              <a:lnSpc>
                <a:spcPct val="90000"/>
              </a:lnSpc>
              <a:spcBef>
                <a:spcPts val="1001"/>
              </a:spcBef>
            </a:pPr>
            <a:r>
              <a:rPr b="0" lang="it-IT" sz="2400" spc="-1" strike="noStrike">
                <a:solidFill>
                  <a:srgbClr val="000000"/>
                </a:solidFill>
                <a:latin typeface="Calibri"/>
                <a:ea typeface="Calibri"/>
              </a:rPr>
              <a:t>Corpo livello uno</a:t>
            </a:r>
            <a:endParaRPr b="0" lang="it-IT" sz="2400" spc="-1" strike="noStrike">
              <a:solidFill>
                <a:srgbClr val="000000"/>
              </a:solidFill>
              <a:latin typeface="Calibri"/>
            </a:endParaRPr>
          </a:p>
          <a:p>
            <a:pPr algn="ctr">
              <a:lnSpc>
                <a:spcPct val="90000"/>
              </a:lnSpc>
              <a:spcBef>
                <a:spcPts val="1001"/>
              </a:spcBef>
            </a:pPr>
            <a:r>
              <a:rPr b="0" lang="it-IT" sz="2400" spc="-1" strike="noStrike">
                <a:solidFill>
                  <a:srgbClr val="000000"/>
                </a:solidFill>
                <a:latin typeface="Calibri"/>
                <a:ea typeface="Calibri"/>
              </a:rPr>
              <a:t>Corpo livello due</a:t>
            </a:r>
            <a:endParaRPr b="0" lang="it-IT" sz="2400" spc="-1" strike="noStrike">
              <a:solidFill>
                <a:srgbClr val="000000"/>
              </a:solidFill>
              <a:latin typeface="Calibri"/>
            </a:endParaRPr>
          </a:p>
          <a:p>
            <a:pPr algn="ctr">
              <a:lnSpc>
                <a:spcPct val="90000"/>
              </a:lnSpc>
              <a:spcBef>
                <a:spcPts val="1001"/>
              </a:spcBef>
            </a:pPr>
            <a:r>
              <a:rPr b="0" lang="it-IT" sz="2400" spc="-1" strike="noStrike">
                <a:solidFill>
                  <a:srgbClr val="000000"/>
                </a:solidFill>
                <a:latin typeface="Calibri"/>
                <a:ea typeface="Calibri"/>
              </a:rPr>
              <a:t>Corpo livello tre</a:t>
            </a:r>
            <a:endParaRPr b="0" lang="it-IT" sz="2400" spc="-1" strike="noStrike">
              <a:solidFill>
                <a:srgbClr val="000000"/>
              </a:solidFill>
              <a:latin typeface="Calibri"/>
            </a:endParaRPr>
          </a:p>
          <a:p>
            <a:pPr algn="ctr">
              <a:lnSpc>
                <a:spcPct val="90000"/>
              </a:lnSpc>
              <a:spcBef>
                <a:spcPts val="1001"/>
              </a:spcBef>
            </a:pPr>
            <a:r>
              <a:rPr b="0" lang="it-IT" sz="2400" spc="-1" strike="noStrike">
                <a:solidFill>
                  <a:srgbClr val="000000"/>
                </a:solidFill>
                <a:latin typeface="Calibri"/>
                <a:ea typeface="Calibri"/>
              </a:rPr>
              <a:t>Corpo livello quattro</a:t>
            </a:r>
            <a:endParaRPr b="0" lang="it-IT" sz="2400" spc="-1" strike="noStrike">
              <a:solidFill>
                <a:srgbClr val="000000"/>
              </a:solidFill>
              <a:latin typeface="Calibri"/>
            </a:endParaRPr>
          </a:p>
          <a:p>
            <a:pPr algn="ctr">
              <a:lnSpc>
                <a:spcPct val="90000"/>
              </a:lnSpc>
              <a:spcBef>
                <a:spcPts val="1001"/>
              </a:spcBef>
            </a:pPr>
            <a:r>
              <a:rPr b="0" lang="it-IT" sz="2400" spc="-1" strike="noStrike">
                <a:solidFill>
                  <a:srgbClr val="000000"/>
                </a:solidFill>
                <a:latin typeface="Calibri"/>
                <a:ea typeface="Calibri"/>
              </a:rPr>
              <a:t>Corpo livello cinque</a:t>
            </a:r>
            <a:endParaRPr b="0" lang="it-IT" sz="2400" spc="-1" strike="noStrike">
              <a:solidFill>
                <a:srgbClr val="000000"/>
              </a:solidFill>
              <a:latin typeface="Calibri"/>
            </a:endParaRPr>
          </a:p>
        </p:txBody>
      </p:sp>
      <p:sp>
        <p:nvSpPr>
          <p:cNvPr id="2" name="PlaceHolder 3"/>
          <p:cNvSpPr>
            <a:spLocks noGrp="1"/>
          </p:cNvSpPr>
          <p:nvPr>
            <p:ph type="sldNum"/>
          </p:nvPr>
        </p:nvSpPr>
        <p:spPr>
          <a:xfrm>
            <a:off x="11089800" y="6404400"/>
            <a:ext cx="263520" cy="268920"/>
          </a:xfrm>
          <a:prstGeom prst="rect">
            <a:avLst/>
          </a:prstGeom>
        </p:spPr>
        <p:txBody>
          <a:bodyPr lIns="45720" rIns="45720" tIns="45000" bIns="45000" anchor="ctr">
            <a:noAutofit/>
          </a:bodyPr>
          <a:p>
            <a:endParaRPr b="0" lang="it-IT"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sldNum"/>
          </p:nvPr>
        </p:nvSpPr>
        <p:spPr>
          <a:xfrm>
            <a:off x="11089800" y="6404400"/>
            <a:ext cx="263520" cy="268920"/>
          </a:xfrm>
          <a:prstGeom prst="rect">
            <a:avLst/>
          </a:prstGeom>
        </p:spPr>
        <p:txBody>
          <a:bodyPr lIns="45720" rIns="45720" tIns="45000" bIns="45000" anchor="ctr">
            <a:noAutofit/>
          </a:bodyPr>
          <a:p>
            <a:endParaRPr b="0" lang="it-IT" sz="2400" spc="-1" strike="noStrike">
              <a:latin typeface="Times New Roman"/>
            </a:endParaRPr>
          </a:p>
        </p:txBody>
      </p:sp>
      <p:sp>
        <p:nvSpPr>
          <p:cNvPr id="40" name="PlaceHolder 2"/>
          <p:cNvSpPr>
            <a:spLocks noGrp="1"/>
          </p:cNvSpPr>
          <p:nvPr>
            <p:ph type="title"/>
          </p:nvPr>
        </p:nvSpPr>
        <p:spPr>
          <a:xfrm>
            <a:off x="609480" y="273600"/>
            <a:ext cx="10972440" cy="1144800"/>
          </a:xfrm>
          <a:prstGeom prst="rect">
            <a:avLst/>
          </a:prstGeom>
        </p:spPr>
        <p:txBody>
          <a:bodyPr lIns="0" rIns="0" tIns="0" bIns="0" anchor="ctr">
            <a:noAutofit/>
          </a:bodyPr>
          <a:p>
            <a:r>
              <a:rPr b="0" lang="it-IT" sz="1800" spc="-1" strike="noStrike">
                <a:solidFill>
                  <a:srgbClr val="000000"/>
                </a:solidFill>
                <a:latin typeface="Calibri"/>
              </a:rPr>
              <a:t>Fai clic per modificare il formato del testo del titolo</a:t>
            </a:r>
            <a:endParaRPr b="0" lang="it-IT" sz="1800" spc="-1" strike="noStrike">
              <a:solidFill>
                <a:srgbClr val="000000"/>
              </a:solidFill>
              <a:latin typeface="Calibri"/>
            </a:endParaRPr>
          </a:p>
        </p:txBody>
      </p:sp>
      <p:sp>
        <p:nvSpPr>
          <p:cNvPr id="41"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it-IT" sz="2800" spc="-1" strike="noStrike">
                <a:solidFill>
                  <a:srgbClr val="000000"/>
                </a:solidFill>
                <a:latin typeface="Calibri"/>
              </a:rPr>
              <a:t>Secondo livello struttura</a:t>
            </a:r>
            <a:endParaRPr b="0" lang="it-IT"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it-IT" sz="2800" spc="-1" strike="noStrike">
                <a:solidFill>
                  <a:srgbClr val="000000"/>
                </a:solidFill>
                <a:latin typeface="Calibri"/>
              </a:rPr>
              <a:t>Terzo livello struttura</a:t>
            </a:r>
            <a:endParaRPr b="0" lang="it-IT" sz="2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it-IT" sz="2800" spc="-1" strike="noStrike">
                <a:solidFill>
                  <a:srgbClr val="000000"/>
                </a:solidFill>
                <a:latin typeface="Calibri"/>
              </a:rPr>
              <a:t>Quarto livello struttura</a:t>
            </a:r>
            <a:endParaRPr b="0" lang="it-IT" sz="2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CustomShape 1"/>
          <p:cNvSpPr/>
          <p:nvPr/>
        </p:nvSpPr>
        <p:spPr>
          <a:xfrm>
            <a:off x="2590920" y="1459080"/>
            <a:ext cx="8076960" cy="5398560"/>
          </a:xfrm>
          <a:prstGeom prst="rect">
            <a:avLst/>
          </a:prstGeom>
          <a:solidFill>
            <a:srgbClr val="ffffff"/>
          </a:solidFill>
          <a:ln w="12600">
            <a:noFill/>
          </a:ln>
        </p:spPr>
        <p:style>
          <a:lnRef idx="0"/>
          <a:fillRef idx="0"/>
          <a:effectRef idx="0"/>
          <a:fontRef idx="minor"/>
        </p:style>
      </p:sp>
      <p:sp>
        <p:nvSpPr>
          <p:cNvPr id="79" name="PlaceHolder 2"/>
          <p:cNvSpPr>
            <a:spLocks noGrp="1"/>
          </p:cNvSpPr>
          <p:nvPr>
            <p:ph type="title"/>
          </p:nvPr>
        </p:nvSpPr>
        <p:spPr>
          <a:xfrm>
            <a:off x="1676520" y="152280"/>
            <a:ext cx="8915040" cy="1142640"/>
          </a:xfrm>
          <a:prstGeom prst="rect">
            <a:avLst/>
          </a:prstGeom>
        </p:spPr>
        <p:txBody>
          <a:bodyPr lIns="45720" rIns="45720" anchor="ctr">
            <a:noAutofit/>
          </a:bodyPr>
          <a:p>
            <a:pPr algn="ctr">
              <a:lnSpc>
                <a:spcPct val="100000"/>
              </a:lnSpc>
            </a:pPr>
            <a:r>
              <a:rPr b="1" lang="it-IT" sz="4400" spc="-1" strike="noStrike">
                <a:solidFill>
                  <a:srgbClr val="000000"/>
                </a:solidFill>
                <a:latin typeface="Verdana"/>
                <a:ea typeface="Verdana"/>
              </a:rPr>
              <a:t>Titolo Testo</a:t>
            </a:r>
            <a:endParaRPr b="0" lang="it-IT" sz="4400" spc="-1" strike="noStrike">
              <a:solidFill>
                <a:srgbClr val="000000"/>
              </a:solidFill>
              <a:latin typeface="Calibri"/>
            </a:endParaRPr>
          </a:p>
        </p:txBody>
      </p:sp>
      <p:sp>
        <p:nvSpPr>
          <p:cNvPr id="80" name="PlaceHolder 3"/>
          <p:cNvSpPr>
            <a:spLocks noGrp="1"/>
          </p:cNvSpPr>
          <p:nvPr>
            <p:ph type="body"/>
          </p:nvPr>
        </p:nvSpPr>
        <p:spPr>
          <a:xfrm>
            <a:off x="2247840" y="1308240"/>
            <a:ext cx="7772040" cy="4571640"/>
          </a:xfrm>
          <a:prstGeom prst="rect">
            <a:avLst/>
          </a:prstGeom>
        </p:spPr>
        <p:txBody>
          <a:bodyPr lIns="45720" rIns="45720">
            <a:noAutofit/>
          </a:bodyPr>
          <a:p>
            <a:pPr>
              <a:lnSpc>
                <a:spcPct val="100000"/>
              </a:lnSpc>
            </a:pPr>
            <a:r>
              <a:rPr b="0" lang="it-IT" sz="2400" spc="-1" strike="noStrike">
                <a:solidFill>
                  <a:srgbClr val="000000"/>
                </a:solidFill>
                <a:latin typeface="Verdana"/>
                <a:ea typeface="Verdana"/>
              </a:rPr>
              <a:t>Corpo livello uno</a:t>
            </a:r>
            <a:endParaRPr b="0" lang="it-IT" sz="2400" spc="-1" strike="noStrike">
              <a:solidFill>
                <a:srgbClr val="000000"/>
              </a:solidFill>
              <a:latin typeface="Calibri"/>
            </a:endParaRPr>
          </a:p>
          <a:p>
            <a:pPr>
              <a:lnSpc>
                <a:spcPct val="100000"/>
              </a:lnSpc>
            </a:pPr>
            <a:r>
              <a:rPr b="0" lang="it-IT" sz="2400" spc="-1" strike="noStrike">
                <a:solidFill>
                  <a:srgbClr val="000000"/>
                </a:solidFill>
                <a:latin typeface="Verdana"/>
                <a:ea typeface="Verdana"/>
              </a:rPr>
              <a:t>Corpo livello due</a:t>
            </a:r>
            <a:endParaRPr b="0" lang="it-IT" sz="2400" spc="-1" strike="noStrike">
              <a:solidFill>
                <a:srgbClr val="000000"/>
              </a:solidFill>
              <a:latin typeface="Calibri"/>
            </a:endParaRPr>
          </a:p>
          <a:p>
            <a:pPr>
              <a:lnSpc>
                <a:spcPct val="100000"/>
              </a:lnSpc>
            </a:pPr>
            <a:r>
              <a:rPr b="0" lang="it-IT" sz="2400" spc="-1" strike="noStrike">
                <a:solidFill>
                  <a:srgbClr val="000000"/>
                </a:solidFill>
                <a:latin typeface="Verdana"/>
                <a:ea typeface="Verdana"/>
              </a:rPr>
              <a:t>Corpo livello tre</a:t>
            </a:r>
            <a:endParaRPr b="0" lang="it-IT" sz="2400" spc="-1" strike="noStrike">
              <a:solidFill>
                <a:srgbClr val="000000"/>
              </a:solidFill>
              <a:latin typeface="Calibri"/>
            </a:endParaRPr>
          </a:p>
          <a:p>
            <a:pPr>
              <a:lnSpc>
                <a:spcPct val="100000"/>
              </a:lnSpc>
            </a:pPr>
            <a:r>
              <a:rPr b="0" lang="it-IT" sz="2400" spc="-1" strike="noStrike">
                <a:solidFill>
                  <a:srgbClr val="000000"/>
                </a:solidFill>
                <a:latin typeface="Verdana"/>
                <a:ea typeface="Verdana"/>
              </a:rPr>
              <a:t>Corpo livello quattro</a:t>
            </a:r>
            <a:endParaRPr b="0" lang="it-IT" sz="2400" spc="-1" strike="noStrike">
              <a:solidFill>
                <a:srgbClr val="000000"/>
              </a:solidFill>
              <a:latin typeface="Calibri"/>
            </a:endParaRPr>
          </a:p>
          <a:p>
            <a:pPr>
              <a:lnSpc>
                <a:spcPct val="100000"/>
              </a:lnSpc>
            </a:pPr>
            <a:r>
              <a:rPr b="0" lang="it-IT" sz="2400" spc="-1" strike="noStrike">
                <a:solidFill>
                  <a:srgbClr val="000000"/>
                </a:solidFill>
                <a:latin typeface="Verdana"/>
                <a:ea typeface="Verdana"/>
              </a:rPr>
              <a:t>Corpo livello cinque</a:t>
            </a:r>
            <a:endParaRPr b="0" lang="it-IT" sz="2400" spc="-1" strike="noStrike">
              <a:solidFill>
                <a:srgbClr val="000000"/>
              </a:solidFill>
              <a:latin typeface="Calibri"/>
            </a:endParaRPr>
          </a:p>
        </p:txBody>
      </p:sp>
      <p:sp>
        <p:nvSpPr>
          <p:cNvPr id="81" name="PlaceHolder 4"/>
          <p:cNvSpPr>
            <a:spLocks noGrp="1"/>
          </p:cNvSpPr>
          <p:nvPr>
            <p:ph type="sldNum"/>
          </p:nvPr>
        </p:nvSpPr>
        <p:spPr>
          <a:xfrm>
            <a:off x="10185480" y="6324480"/>
            <a:ext cx="329760" cy="307080"/>
          </a:xfrm>
          <a:prstGeom prst="rect">
            <a:avLst/>
          </a:prstGeom>
        </p:spPr>
        <p:txBody>
          <a:bodyPr lIns="45720" rIns="45720">
            <a:noAutofit/>
          </a:bodyPr>
          <a:p>
            <a:endParaRPr b="0" lang="it-IT"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838080" y="365040"/>
            <a:ext cx="10515240" cy="1325160"/>
          </a:xfrm>
          <a:prstGeom prst="rect">
            <a:avLst/>
          </a:prstGeom>
        </p:spPr>
        <p:txBody>
          <a:bodyPr lIns="45720" rIns="45720" tIns="45000" bIns="45000" anchor="ctr">
            <a:noAutofit/>
          </a:bodyPr>
          <a:p>
            <a:pPr>
              <a:lnSpc>
                <a:spcPct val="90000"/>
              </a:lnSpc>
            </a:pPr>
            <a:r>
              <a:rPr b="0" lang="it-IT" sz="4400" spc="-1" strike="noStrike">
                <a:solidFill>
                  <a:srgbClr val="000000"/>
                </a:solidFill>
                <a:latin typeface="Calibri Light"/>
                <a:ea typeface="Calibri Light"/>
              </a:rPr>
              <a:t>Titolo Testo</a:t>
            </a:r>
            <a:endParaRPr b="0" lang="it-IT" sz="4400" spc="-1" strike="noStrike">
              <a:solidFill>
                <a:srgbClr val="000000"/>
              </a:solidFill>
              <a:latin typeface="Calibri"/>
            </a:endParaRPr>
          </a:p>
        </p:txBody>
      </p:sp>
      <p:sp>
        <p:nvSpPr>
          <p:cNvPr id="119" name="PlaceHolder 2"/>
          <p:cNvSpPr>
            <a:spLocks noGrp="1"/>
          </p:cNvSpPr>
          <p:nvPr>
            <p:ph type="body"/>
          </p:nvPr>
        </p:nvSpPr>
        <p:spPr>
          <a:xfrm>
            <a:off x="838080" y="1825560"/>
            <a:ext cx="10515240" cy="4350960"/>
          </a:xfrm>
          <a:prstGeom prst="rect">
            <a:avLst/>
          </a:prstGeom>
        </p:spPr>
        <p:txBody>
          <a:bodyPr lIns="45720" rIns="45720" tIns="45000" bIns="45000">
            <a:noAutofit/>
          </a:bodyPr>
          <a:p>
            <a:pPr marL="228600" indent="-228240">
              <a:lnSpc>
                <a:spcPct val="90000"/>
              </a:lnSpc>
              <a:spcBef>
                <a:spcPts val="1001"/>
              </a:spcBef>
              <a:buClr>
                <a:srgbClr val="000000"/>
              </a:buClr>
              <a:buFont typeface="Arial"/>
              <a:buChar char="•"/>
            </a:pPr>
            <a:r>
              <a:rPr b="0" lang="it-IT" sz="2800" spc="-1" strike="noStrike">
                <a:solidFill>
                  <a:srgbClr val="000000"/>
                </a:solidFill>
                <a:latin typeface="Calibri"/>
                <a:ea typeface="Calibri"/>
              </a:rPr>
              <a:t>Corpo livello uno</a:t>
            </a:r>
            <a:endParaRPr b="0" lang="it-IT" sz="2800" spc="-1" strike="noStrike">
              <a:solidFill>
                <a:srgbClr val="000000"/>
              </a:solidFill>
              <a:latin typeface="Calibri"/>
            </a:endParaRPr>
          </a:p>
          <a:p>
            <a:pPr lvl="1" marL="723960" indent="-266400">
              <a:lnSpc>
                <a:spcPct val="90000"/>
              </a:lnSpc>
              <a:spcBef>
                <a:spcPts val="1001"/>
              </a:spcBef>
              <a:buClr>
                <a:srgbClr val="000000"/>
              </a:buClr>
              <a:buFont typeface="Arial"/>
              <a:buChar char="•"/>
            </a:pPr>
            <a:r>
              <a:rPr b="0" lang="it-IT" sz="2800" spc="-1" strike="noStrike">
                <a:solidFill>
                  <a:srgbClr val="000000"/>
                </a:solidFill>
                <a:latin typeface="Calibri"/>
                <a:ea typeface="Calibri"/>
              </a:rPr>
              <a:t>Corpo livello due</a:t>
            </a:r>
            <a:endParaRPr b="0" lang="it-IT" sz="2800" spc="-1" strike="noStrike">
              <a:solidFill>
                <a:srgbClr val="000000"/>
              </a:solidFill>
              <a:latin typeface="Calibri"/>
            </a:endParaRPr>
          </a:p>
          <a:p>
            <a:pPr lvl="2" marL="1234440" indent="-319680">
              <a:lnSpc>
                <a:spcPct val="90000"/>
              </a:lnSpc>
              <a:spcBef>
                <a:spcPts val="1001"/>
              </a:spcBef>
              <a:buClr>
                <a:srgbClr val="000000"/>
              </a:buClr>
              <a:buFont typeface="Arial"/>
              <a:buChar char="•"/>
            </a:pPr>
            <a:r>
              <a:rPr b="0" lang="it-IT" sz="2800" spc="-1" strike="noStrike">
                <a:solidFill>
                  <a:srgbClr val="000000"/>
                </a:solidFill>
                <a:latin typeface="Calibri"/>
                <a:ea typeface="Calibri"/>
              </a:rPr>
              <a:t>Corpo livello tre</a:t>
            </a:r>
            <a:endParaRPr b="0" lang="it-IT" sz="2800" spc="-1" strike="noStrike">
              <a:solidFill>
                <a:srgbClr val="000000"/>
              </a:solidFill>
              <a:latin typeface="Calibri"/>
            </a:endParaRPr>
          </a:p>
          <a:p>
            <a:pPr lvl="3" marL="1727280" indent="-355320">
              <a:lnSpc>
                <a:spcPct val="90000"/>
              </a:lnSpc>
              <a:spcBef>
                <a:spcPts val="1001"/>
              </a:spcBef>
              <a:buClr>
                <a:srgbClr val="000000"/>
              </a:buClr>
              <a:buFont typeface="Arial"/>
              <a:buChar char="•"/>
            </a:pPr>
            <a:r>
              <a:rPr b="0" lang="it-IT" sz="2800" spc="-1" strike="noStrike">
                <a:solidFill>
                  <a:srgbClr val="000000"/>
                </a:solidFill>
                <a:latin typeface="Calibri"/>
                <a:ea typeface="Calibri"/>
              </a:rPr>
              <a:t>Corpo livello quattro</a:t>
            </a:r>
            <a:endParaRPr b="0" lang="it-IT" sz="2800" spc="-1" strike="noStrike">
              <a:solidFill>
                <a:srgbClr val="000000"/>
              </a:solidFill>
              <a:latin typeface="Calibri"/>
            </a:endParaRPr>
          </a:p>
          <a:p>
            <a:pPr lvl="4" marL="2184480" indent="-355320">
              <a:lnSpc>
                <a:spcPct val="90000"/>
              </a:lnSpc>
              <a:spcBef>
                <a:spcPts val="1001"/>
              </a:spcBef>
              <a:buClr>
                <a:srgbClr val="000000"/>
              </a:buClr>
              <a:buFont typeface="Arial"/>
              <a:buChar char="•"/>
            </a:pPr>
            <a:r>
              <a:rPr b="0" lang="it-IT" sz="2800" spc="-1" strike="noStrike">
                <a:solidFill>
                  <a:srgbClr val="000000"/>
                </a:solidFill>
                <a:latin typeface="Calibri"/>
                <a:ea typeface="Calibri"/>
              </a:rPr>
              <a:t>Corpo livello cinque</a:t>
            </a:r>
            <a:endParaRPr b="0" lang="it-IT" sz="2800" spc="-1" strike="noStrike">
              <a:solidFill>
                <a:srgbClr val="000000"/>
              </a:solidFill>
              <a:latin typeface="Calibri"/>
            </a:endParaRPr>
          </a:p>
        </p:txBody>
      </p:sp>
      <p:sp>
        <p:nvSpPr>
          <p:cNvPr id="120" name="PlaceHolder 3"/>
          <p:cNvSpPr>
            <a:spLocks noGrp="1"/>
          </p:cNvSpPr>
          <p:nvPr>
            <p:ph type="sldNum"/>
          </p:nvPr>
        </p:nvSpPr>
        <p:spPr>
          <a:xfrm>
            <a:off x="11089800" y="6404400"/>
            <a:ext cx="263520" cy="268920"/>
          </a:xfrm>
          <a:prstGeom prst="rect">
            <a:avLst/>
          </a:prstGeom>
        </p:spPr>
        <p:txBody>
          <a:bodyPr lIns="45720" rIns="45720" tIns="45000" bIns="45000" anchor="ctr">
            <a:noAutofit/>
          </a:bodyPr>
          <a:p>
            <a:endParaRPr b="0" lang="it-IT"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7.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7.xml"/>
</Relationships>
</file>

<file path=ppt/slides/_rels/slide2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7.xml"/>
</Relationships>
</file>

<file path=ppt/slides/_rels/slide2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7.xml"/>
</Relationships>
</file>

<file path=ppt/slides/_rels/slide24.xml.rels><?xml version="1.0" encoding="UTF-8"?>
<Relationships xmlns="http://schemas.openxmlformats.org/package/2006/relationships"><Relationship Id="rId1" Type="http://schemas.openxmlformats.org/officeDocument/2006/relationships/hyperlink" Target="http://it.wikipedia.org/wiki/Disturbi_del_comportamento_alimentare" TargetMode="External"/><Relationship Id="rId2" Type="http://schemas.openxmlformats.org/officeDocument/2006/relationships/hyperlink" Target="http://it.wikipedia.org/wiki/Terra" TargetMode="External"/><Relationship Id="rId3" Type="http://schemas.openxmlformats.org/officeDocument/2006/relationships/hyperlink" Target="http://it.wikipedia.org/wiki/Sabbia" TargetMode="External"/><Relationship Id="rId4" Type="http://schemas.openxmlformats.org/officeDocument/2006/relationships/hyperlink" Target="http://it.wikipedia.org/wiki/Carta" TargetMode="External"/><Relationship Id="rId5" Type="http://schemas.openxmlformats.org/officeDocument/2006/relationships/hyperlink" Target="http://it.wikipedia.org/wiki/Gesso" TargetMode="External"/><Relationship Id="rId6" Type="http://schemas.openxmlformats.org/officeDocument/2006/relationships/hyperlink" Target="http://it.wikipedia.org/wiki/Legno" TargetMode="External"/><Relationship Id="rId7"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936000" y="2706840"/>
            <a:ext cx="10515240" cy="1325160"/>
          </a:xfrm>
          <a:prstGeom prst="rect">
            <a:avLst/>
          </a:prstGeom>
          <a:noFill/>
          <a:ln w="12600">
            <a:noFill/>
          </a:ln>
        </p:spPr>
        <p:txBody>
          <a:bodyPr lIns="45720" rIns="45720" tIns="45000" bIns="45000" anchor="ctr">
            <a:noAutofit/>
          </a:bodyPr>
          <a:p>
            <a:pPr>
              <a:lnSpc>
                <a:spcPct val="90000"/>
              </a:lnSpc>
            </a:pPr>
            <a:r>
              <a:rPr b="0" lang="it-IT" sz="4400" spc="-1" strike="noStrike">
                <a:solidFill>
                  <a:srgbClr val="000000"/>
                </a:solidFill>
                <a:latin typeface="Calibri Light"/>
                <a:ea typeface="Calibri Light"/>
              </a:rPr>
              <a:t>Anamnesi ed Esame Obiettivo in Pediatria</a:t>
            </a:r>
            <a:endParaRPr b="0" lang="it-IT"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8" name="Table 1"/>
          <p:cNvGraphicFramePr/>
          <p:nvPr/>
        </p:nvGraphicFramePr>
        <p:xfrm>
          <a:off x="655560" y="812880"/>
          <a:ext cx="10880280" cy="355320"/>
        </p:xfrm>
        <a:graphic>
          <a:graphicData uri="http://schemas.openxmlformats.org/drawingml/2006/table">
            <a:tbl>
              <a:tblPr/>
              <a:tblGrid>
                <a:gridCol w="1738800"/>
                <a:gridCol w="4364640"/>
                <a:gridCol w="4776840"/>
              </a:tblGrid>
              <a:tr h="216360">
                <a:tc>
                  <a:txBody>
                    <a:bodyPr lIns="18720" rIns="18720" tIns="18720" bIns="18720" anchor="ctr">
                      <a:noAutofit/>
                    </a:bodyPr>
                    <a:p>
                      <a:pPr>
                        <a:lnSpc>
                          <a:spcPct val="100000"/>
                        </a:lnSpc>
                      </a:pPr>
                      <a:r>
                        <a:rPr b="1" lang="it-IT" sz="1400" spc="-1" strike="noStrike">
                          <a:solidFill>
                            <a:srgbClr val="ffffff"/>
                          </a:solidFill>
                          <a:latin typeface="Calibri"/>
                          <a:ea typeface="Calibri"/>
                        </a:rPr>
                        <a:t>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8720" rIns="18720" tIns="18720" bIns="18720" anchor="ctr">
                      <a:noAutofit/>
                    </a:bodyPr>
                    <a:p>
                      <a:pPr algn="just">
                        <a:lnSpc>
                          <a:spcPct val="100000"/>
                        </a:lnSpc>
                      </a:pPr>
                      <a:r>
                        <a:rPr b="1" lang="it-IT" sz="1400" spc="-1" strike="noStrike">
                          <a:solidFill>
                            <a:srgbClr val="ffffff"/>
                          </a:solidFill>
                          <a:latin typeface="Calibri"/>
                          <a:ea typeface="Calibri"/>
                        </a:rPr>
                        <a:t>Sviluppo motorio</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8720" rIns="18720" tIns="18720" bIns="18720" anchor="ctr">
                      <a:noAutofit/>
                    </a:bodyPr>
                    <a:p>
                      <a:pPr algn="just">
                        <a:lnSpc>
                          <a:spcPct val="100000"/>
                        </a:lnSpc>
                      </a:pPr>
                      <a:r>
                        <a:rPr b="1" lang="it-IT" sz="1400" spc="-1" strike="noStrike">
                          <a:solidFill>
                            <a:srgbClr val="ffffff"/>
                          </a:solidFill>
                          <a:latin typeface="Calibri"/>
                          <a:ea typeface="Calibri"/>
                        </a:rPr>
                        <a:t>Sviluppo cognitivo</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394920">
                <a:tc>
                  <a:txBody>
                    <a:bodyPr lIns="18720" rIns="18720" tIns="18720" bIns="18720" anchor="ctr">
                      <a:noAutofit/>
                    </a:bodyPr>
                    <a:p>
                      <a:pPr>
                        <a:lnSpc>
                          <a:spcPct val="100000"/>
                        </a:lnSpc>
                      </a:pPr>
                      <a:r>
                        <a:rPr b="1" lang="it-IT" sz="1400" spc="-1" strike="noStrike">
                          <a:solidFill>
                            <a:srgbClr val="ffffff"/>
                          </a:solidFill>
                          <a:latin typeface="Calibri"/>
                          <a:ea typeface="Calibri"/>
                        </a:rPr>
                        <a:t>Neonato 2 mesi</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8720" rIns="18720" tIns="18720" bIns="18720">
                      <a:noAutofit/>
                    </a:bodyPr>
                    <a:p>
                      <a:pPr algn="just">
                        <a:lnSpc>
                          <a:spcPct val="100000"/>
                        </a:lnSpc>
                        <a:spcBef>
                          <a:spcPts val="1001"/>
                        </a:spcBef>
                      </a:pPr>
                      <a:r>
                        <a:rPr b="0" lang="it-IT" sz="1400" spc="-1" strike="noStrike">
                          <a:solidFill>
                            <a:srgbClr val="000000"/>
                          </a:solidFill>
                          <a:latin typeface="Calibri"/>
                          <a:ea typeface="Calibri"/>
                        </a:rPr>
                        <a:t>Solleva il capo e gira in posizione supina</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cdd4ea"/>
                    </a:solidFill>
                  </a:tcPr>
                </a:tc>
                <a:tc>
                  <a:txBody>
                    <a:bodyPr lIns="18720" rIns="18720" tIns="18720" bIns="18720">
                      <a:noAutofit/>
                    </a:bodyPr>
                    <a:p>
                      <a:pPr algn="just">
                        <a:lnSpc>
                          <a:spcPct val="100000"/>
                        </a:lnSpc>
                      </a:pPr>
                      <a:r>
                        <a:rPr b="0" lang="it-IT" sz="1400" spc="-1" strike="noStrike">
                          <a:solidFill>
                            <a:srgbClr val="000000"/>
                          </a:solidFill>
                          <a:latin typeface="Calibri"/>
                          <a:ea typeface="Calibri"/>
                        </a:rPr>
                        <a:t>Fissa il volto della mamma e lo segue con lo sguardo. Sorride in modo non direzionato.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cdd4ea"/>
                    </a:solidFill>
                  </a:tcPr>
                </a:tc>
              </a:tr>
              <a:tr h="752040">
                <a:tc>
                  <a:txBody>
                    <a:bodyPr lIns="18720" rIns="18720" tIns="18720" bIns="18720" anchor="ctr">
                      <a:noAutofit/>
                    </a:bodyPr>
                    <a:p>
                      <a:pPr>
                        <a:lnSpc>
                          <a:spcPct val="100000"/>
                        </a:lnSpc>
                      </a:pPr>
                      <a:r>
                        <a:rPr b="1" lang="it-IT" sz="1400" spc="-1" strike="noStrike">
                          <a:solidFill>
                            <a:srgbClr val="ffffff"/>
                          </a:solidFill>
                          <a:latin typeface="Calibri"/>
                          <a:ea typeface="Calibri"/>
                        </a:rPr>
                        <a:t>2 – 4 mesi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8720" rIns="18720" tIns="18720" bIns="18720">
                      <a:noAutofit/>
                    </a:bodyPr>
                    <a:p>
                      <a:pPr algn="just">
                        <a:lnSpc>
                          <a:spcPct val="100000"/>
                        </a:lnSpc>
                      </a:pPr>
                      <a:r>
                        <a:rPr b="0" lang="it-IT" sz="1400" spc="-1" strike="noStrike">
                          <a:solidFill>
                            <a:srgbClr val="000000"/>
                          </a:solidFill>
                          <a:latin typeface="Calibri"/>
                          <a:ea typeface="Calibri"/>
                        </a:rPr>
                        <a:t>Solleva il capo di circa 45° in posizione prona.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e8ebf5"/>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Gira il capo da una parte all’altra in risposta a stimoli sonori a livello dell’orecchio. Inizia a localizzare i suoni. Vocalizza in risposta a voci familiari. Compare il sorriso in risposta a stimolazioni (“sorriso sociale”).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e8ebf5"/>
                    </a:solidFill>
                  </a:tcPr>
                </a:tc>
              </a:tr>
              <a:tr h="752040">
                <a:tc>
                  <a:txBody>
                    <a:bodyPr lIns="18720" rIns="18720" tIns="18720" bIns="18720" anchor="ctr">
                      <a:noAutofit/>
                    </a:bodyPr>
                    <a:p>
                      <a:pPr>
                        <a:lnSpc>
                          <a:spcPct val="100000"/>
                        </a:lnSpc>
                      </a:pPr>
                      <a:r>
                        <a:rPr b="1" lang="it-IT" sz="1400" spc="-1" strike="noStrike">
                          <a:solidFill>
                            <a:srgbClr val="ffffff"/>
                          </a:solidFill>
                          <a:latin typeface="Calibri"/>
                          <a:ea typeface="Calibri"/>
                        </a:rPr>
                        <a:t>4 mesi</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Controlla il capo in posizione seduta. Solleva il capo di circa 90° in posizione prona. Si gira dalla posizione supina a quella su un lato. Cerca di afferrare gli oggetti con le mani. Porta gli oggetti alla bocca.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cdd4ea"/>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Vede bene da vicino. Ride. Inizia a mostrare di ricordare. Anticipa la pappa quando vede il biberon.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cdd4ea"/>
                    </a:solidFill>
                  </a:tcPr>
                </a:tc>
              </a:tr>
              <a:tr h="573480">
                <a:tc>
                  <a:txBody>
                    <a:bodyPr lIns="18720" rIns="18720" tIns="18720" bIns="18720" anchor="ctr">
                      <a:noAutofit/>
                    </a:bodyPr>
                    <a:p>
                      <a:pPr>
                        <a:lnSpc>
                          <a:spcPct val="100000"/>
                        </a:lnSpc>
                      </a:pPr>
                      <a:r>
                        <a:rPr b="1" lang="it-IT" sz="1400" spc="-1" strike="noStrike">
                          <a:solidFill>
                            <a:srgbClr val="ffffff"/>
                          </a:solidFill>
                          <a:latin typeface="Calibri"/>
                          <a:ea typeface="Calibri"/>
                        </a:rPr>
                        <a:t>6 mesi</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Solleva capo e tronco dal piano con appoggio sulle braccia. Riesce a stare seduto sul seggiolone. Riesce a girarsi dalla posizione supina a quella prona. Afferra gli oggetti.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e8ebf5"/>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Può localizzare suoni lontani. Inizia ad imitare i suoni. Riconosce i genitori e mostra di aver paura degli estranei. Vocalizza allo specchio e agli oggetti.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e8ebf5"/>
                    </a:solidFill>
                  </a:tcPr>
                </a:tc>
              </a:tr>
              <a:tr h="752040">
                <a:tc>
                  <a:txBody>
                    <a:bodyPr lIns="18720" rIns="18720" tIns="18720" bIns="18720" anchor="ctr">
                      <a:noAutofit/>
                    </a:bodyPr>
                    <a:p>
                      <a:pPr>
                        <a:lnSpc>
                          <a:spcPct val="100000"/>
                        </a:lnSpc>
                      </a:pPr>
                      <a:r>
                        <a:rPr b="1" lang="it-IT" sz="1400" spc="-1" strike="noStrike">
                          <a:solidFill>
                            <a:srgbClr val="ffffff"/>
                          </a:solidFill>
                          <a:latin typeface="Calibri"/>
                          <a:ea typeface="Calibri"/>
                        </a:rPr>
                        <a:t>9 mesi</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Riesce a stare seduto per lunghi periodi con sostegno. Ha la capacità di gattonare. Può cominciare a tirarsi su in piedi con appoggio. Può afferrare gli oggetti con la "pinza" formata da pollice e indice.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cdd4ea"/>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Capisce che gli oggetti continuano a esistere anche quando sono fuori dalla vista ("persistenza dell’oggetto"). Risponde a ordini semplici. Capisce il significato del "no". Inizia a imitare i suoni del linguaggio. Ha paura di rimanere solo.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cdd4ea"/>
                    </a:solidFill>
                  </a:tcPr>
                </a:tc>
              </a:tr>
              <a:tr h="573480">
                <a:tc>
                  <a:txBody>
                    <a:bodyPr lIns="18720" rIns="18720" tIns="18720" bIns="18720" anchor="ctr">
                      <a:noAutofit/>
                    </a:bodyPr>
                    <a:p>
                      <a:pPr>
                        <a:lnSpc>
                          <a:spcPct val="100000"/>
                        </a:lnSpc>
                      </a:pPr>
                      <a:r>
                        <a:rPr b="1" lang="it-IT" sz="1400" spc="-1" strike="noStrike">
                          <a:solidFill>
                            <a:srgbClr val="ffffff"/>
                          </a:solidFill>
                          <a:latin typeface="Calibri"/>
                          <a:ea typeface="Calibri"/>
                        </a:rPr>
                        <a:t>12 mesi</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Sta seduto senza appoggio. Può camminare da solo o con il sostegno di una mano.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e8ebf5"/>
                    </a:solidFill>
                  </a:tcPr>
                </a:tc>
                <a:tc>
                  <a:txBody>
                    <a:bodyPr lIns="18720" rIns="18720" tIns="18720" bIns="18720" anchor="ctr">
                      <a:noAutofit/>
                    </a:bodyPr>
                    <a:p>
                      <a:pPr algn="just">
                        <a:lnSpc>
                          <a:spcPct val="100000"/>
                        </a:lnSpc>
                      </a:pPr>
                      <a:r>
                        <a:rPr b="0" lang="it-IT" sz="1400" spc="-1" strike="noStrike">
                          <a:solidFill>
                            <a:srgbClr val="000000"/>
                          </a:solidFill>
                          <a:latin typeface="Calibri"/>
                          <a:ea typeface="Calibri"/>
                        </a:rPr>
                        <a:t>Segue un oggetto che si muove rapidamente. Capisce diverse parole. Dice "mamma", "papà" e almeno altre due parole. Associa i nomi agli oggetti. Cerca di imitare i versi degli animali. </a:t>
                      </a:r>
                      <a:endParaRPr b="0" lang="it-IT" sz="1400" spc="-1" strike="noStrike">
                        <a:latin typeface="Arial"/>
                      </a:endParaRPr>
                    </a:p>
                  </a:txBody>
                  <a:tcPr marL="18720" marR="18720">
                    <a:lnL w="12240">
                      <a:solidFill>
                        <a:srgbClr val="ffffff"/>
                      </a:solidFill>
                    </a:lnL>
                    <a:lnR w="12240">
                      <a:solidFill>
                        <a:srgbClr val="ffffff"/>
                      </a:solidFill>
                    </a:lnR>
                    <a:lnT w="12240">
                      <a:solidFill>
                        <a:srgbClr val="ffffff"/>
                      </a:solidFill>
                    </a:lnT>
                    <a:lnB w="12240">
                      <a:solidFill>
                        <a:srgbClr val="ffffff"/>
                      </a:solidFill>
                    </a:lnB>
                    <a:solidFill>
                      <a:srgbClr val="e8ebf5"/>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772920" y="641880"/>
            <a:ext cx="10645920" cy="576360"/>
          </a:xfrm>
          <a:prstGeom prst="rect">
            <a:avLst/>
          </a:prstGeom>
          <a:noFill/>
          <a:ln w="12600">
            <a:noFill/>
          </a:ln>
        </p:spPr>
        <p:style>
          <a:lnRef idx="0"/>
          <a:fillRef idx="0"/>
          <a:effectRef idx="0"/>
          <a:fontRef idx="minor"/>
        </p:style>
        <p:txBody>
          <a:bodyPr lIns="45720" rIns="45720" tIns="45000" bIns="45000">
            <a:spAutoFit/>
          </a:bodyPr>
          <a:p>
            <a:pPr>
              <a:lnSpc>
                <a:spcPct val="100000"/>
              </a:lnSpc>
            </a:pPr>
            <a:r>
              <a:rPr b="0" lang="it-IT" sz="1600" spc="-1" strike="noStrike">
                <a:solidFill>
                  <a:srgbClr val="000000"/>
                </a:solidFill>
                <a:latin typeface="Calibri"/>
                <a:ea typeface="Calibri"/>
              </a:rPr>
              <a:t>Ogni bambino si sviluppa secondo proprie modalità. Pertanto è impossibile dire esattamente quando un singolo bambino sarà in grado di raggiungere perfettamente una determinata fase di sviluppo motorio.</a:t>
            </a:r>
            <a:endParaRPr b="0" lang="it-IT" sz="1600" spc="-1" strike="noStrike">
              <a:latin typeface="Arial"/>
            </a:endParaRPr>
          </a:p>
        </p:txBody>
      </p:sp>
      <p:sp>
        <p:nvSpPr>
          <p:cNvPr id="170" name="CustomShape 2"/>
          <p:cNvSpPr/>
          <p:nvPr/>
        </p:nvSpPr>
        <p:spPr>
          <a:xfrm>
            <a:off x="312840" y="2046600"/>
            <a:ext cx="4854600" cy="1549800"/>
          </a:xfrm>
          <a:prstGeom prst="rect">
            <a:avLst/>
          </a:prstGeom>
          <a:noFill/>
          <a:ln>
            <a:solidFill>
              <a:srgbClr val="000000"/>
            </a:solidFill>
          </a:ln>
        </p:spPr>
        <p:style>
          <a:lnRef idx="0"/>
          <a:fillRef idx="0"/>
          <a:effectRef idx="0"/>
          <a:fontRef idx="minor"/>
        </p:style>
        <p:txBody>
          <a:bodyPr lIns="45720" rIns="45720" tIns="45000" bIns="45000">
            <a:spAutoFit/>
          </a:bodyPr>
          <a:p>
            <a:pPr algn="just">
              <a:lnSpc>
                <a:spcPct val="100000"/>
              </a:lnSpc>
            </a:pPr>
            <a:r>
              <a:rPr b="1" i="1" lang="it-IT" sz="1600" spc="-1" strike="noStrike" u="sng">
                <a:solidFill>
                  <a:srgbClr val="000000"/>
                </a:solidFill>
                <a:uFillTx/>
                <a:latin typeface="Calibri"/>
                <a:ea typeface="Calibri"/>
              </a:rPr>
              <a:t>Dai 3 mesi d’età</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sembra rispondere a stimoli sonori intensi</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controlla il capo</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segue gli oggetti con lo sguardo </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porta gli oggetti alla bocca a 4 mesi</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sorride in modo direzionato (alle persone) </a:t>
            </a:r>
            <a:endParaRPr b="0" lang="it-IT" sz="1600" spc="-1" strike="noStrike">
              <a:latin typeface="Arial"/>
            </a:endParaRPr>
          </a:p>
        </p:txBody>
      </p:sp>
      <p:sp>
        <p:nvSpPr>
          <p:cNvPr id="171" name="CustomShape 3"/>
          <p:cNvSpPr/>
          <p:nvPr/>
        </p:nvSpPr>
        <p:spPr>
          <a:xfrm>
            <a:off x="5455800" y="1443240"/>
            <a:ext cx="6470280" cy="2523960"/>
          </a:xfrm>
          <a:prstGeom prst="rect">
            <a:avLst/>
          </a:prstGeom>
          <a:noFill/>
          <a:ln>
            <a:solidFill>
              <a:srgbClr val="000000"/>
            </a:solidFill>
          </a:ln>
        </p:spPr>
        <p:style>
          <a:lnRef idx="0"/>
          <a:fillRef idx="0"/>
          <a:effectRef idx="0"/>
          <a:fontRef idx="minor"/>
        </p:style>
        <p:txBody>
          <a:bodyPr lIns="45720" rIns="45720" tIns="45000" bIns="45000">
            <a:spAutoFit/>
          </a:bodyPr>
          <a:p>
            <a:pPr algn="just">
              <a:lnSpc>
                <a:spcPct val="100000"/>
              </a:lnSpc>
            </a:pPr>
            <a:r>
              <a:rPr b="1" i="1" lang="it-IT" sz="1600" spc="-1" strike="noStrike" u="sng">
                <a:solidFill>
                  <a:srgbClr val="000000"/>
                </a:solidFill>
                <a:uFillTx/>
                <a:latin typeface="Calibri"/>
                <a:ea typeface="Calibri"/>
              </a:rPr>
              <a:t>Dai 4 ai 7 mesi d’età</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Mostra ipertono o rigidità muscolare</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Mostra ipotono come una bambola di pezza</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La testa cade all’indietro quando lo si tira su seduto</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Afferra gli oggetti con una mano sola o tendenzialmente con una mano</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mostra affetto per le persone che si prendono cura di lui</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sorride spontaneamente a 5 mesi </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riesce a stare seduto con appoggio a 6 mesi</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cerca attivamente di afferrare gli oggetti dai 6 mesi</a:t>
            </a:r>
            <a:endParaRPr b="0" lang="it-IT" sz="1600" spc="-1" strike="noStrike">
              <a:latin typeface="Arial"/>
            </a:endParaRPr>
          </a:p>
          <a:p>
            <a:pPr marL="160560" indent="-160200">
              <a:lnSpc>
                <a:spcPct val="100000"/>
              </a:lnSpc>
              <a:buClr>
                <a:srgbClr val="000000"/>
              </a:buClr>
              <a:buFont typeface="Symbol" charset="2"/>
              <a:buChar char=""/>
            </a:pPr>
            <a:r>
              <a:rPr b="0" lang="it-IT" sz="1600" spc="-1" strike="noStrike">
                <a:solidFill>
                  <a:srgbClr val="000000"/>
                </a:solidFill>
                <a:latin typeface="Calibri"/>
                <a:ea typeface="Calibri"/>
              </a:rPr>
              <a:t>Non presenta la lallazione a 8 mesi </a:t>
            </a:r>
            <a:endParaRPr b="0" lang="it-IT" sz="1600" spc="-1" strike="noStrike">
              <a:latin typeface="Arial"/>
            </a:endParaRPr>
          </a:p>
        </p:txBody>
      </p:sp>
      <p:sp>
        <p:nvSpPr>
          <p:cNvPr id="172" name="CustomShape 4"/>
          <p:cNvSpPr/>
          <p:nvPr/>
        </p:nvSpPr>
        <p:spPr>
          <a:xfrm>
            <a:off x="1167120" y="4430520"/>
            <a:ext cx="9988200" cy="2036520"/>
          </a:xfrm>
          <a:prstGeom prst="rect">
            <a:avLst/>
          </a:prstGeom>
          <a:noFill/>
          <a:ln>
            <a:solidFill>
              <a:srgbClr val="000000"/>
            </a:solidFill>
          </a:ln>
        </p:spPr>
        <p:style>
          <a:lnRef idx="0"/>
          <a:fillRef idx="0"/>
          <a:effectRef idx="0"/>
          <a:fontRef idx="minor"/>
        </p:style>
        <p:txBody>
          <a:bodyPr lIns="45720" rIns="45720" tIns="45000" bIns="45000">
            <a:spAutoFit/>
          </a:bodyPr>
          <a:p>
            <a:pPr algn="just">
              <a:lnSpc>
                <a:spcPct val="100000"/>
              </a:lnSpc>
            </a:pPr>
            <a:r>
              <a:rPr b="1" i="1" lang="it-IT" sz="1600" spc="-1" strike="noStrike" u="sng">
                <a:solidFill>
                  <a:srgbClr val="000000"/>
                </a:solidFill>
                <a:uFillTx/>
                <a:latin typeface="Calibri"/>
                <a:ea typeface="Calibri"/>
              </a:rPr>
              <a:t>Dagli 8-12 mesi d’età</a:t>
            </a:r>
            <a:r>
              <a:rPr b="0" i="1" lang="it-IT" sz="1600" spc="-1" strike="noStrike">
                <a:solidFill>
                  <a:srgbClr val="000000"/>
                </a:solidFill>
                <a:latin typeface="Calibri"/>
                <a:ea typeface="Calibri"/>
              </a:rPr>
              <a:t> </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gattona</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Trascina una parte del corpo quando gattona</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riesce a stare in piedi se sostenuto</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cerca oggetti che vengono nascosti alla sua vista mentre guarda</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dice nemmeno una parola </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impara il linguaggio gestuale (per esempio, dire "no" con la testa oppure fare "ciao ciao" con la mano)</a:t>
            </a:r>
            <a:endParaRPr b="0" lang="it-IT" sz="1600" spc="-1" strike="noStrike">
              <a:latin typeface="Arial"/>
            </a:endParaRPr>
          </a:p>
          <a:p>
            <a:pPr marL="160560" indent="-160200" algn="just">
              <a:lnSpc>
                <a:spcPct val="100000"/>
              </a:lnSpc>
              <a:buClr>
                <a:srgbClr val="000000"/>
              </a:buClr>
              <a:buFont typeface="Symbol" charset="2"/>
              <a:buChar char=""/>
            </a:pPr>
            <a:r>
              <a:rPr b="0" lang="it-IT" sz="1600" spc="-1" strike="noStrike">
                <a:solidFill>
                  <a:srgbClr val="000000"/>
                </a:solidFill>
                <a:latin typeface="Calibri"/>
                <a:ea typeface="Calibri"/>
              </a:rPr>
              <a:t>Non indica oggetti o immagini</a:t>
            </a:r>
            <a:endParaRPr b="0" lang="it-IT" sz="1600" spc="-1" strike="noStrike">
              <a:latin typeface="Arial"/>
            </a:endParaRPr>
          </a:p>
        </p:txBody>
      </p:sp>
      <p:sp>
        <p:nvSpPr>
          <p:cNvPr id="173" name="CustomShape 5"/>
          <p:cNvSpPr/>
          <p:nvPr/>
        </p:nvSpPr>
        <p:spPr>
          <a:xfrm>
            <a:off x="3204000" y="145080"/>
            <a:ext cx="6627600" cy="516240"/>
          </a:xfrm>
          <a:prstGeom prst="rect">
            <a:avLst/>
          </a:prstGeom>
          <a:noFill/>
          <a:ln w="12600">
            <a:noFill/>
          </a:ln>
        </p:spPr>
        <p:style>
          <a:lnRef idx="0"/>
          <a:fillRef idx="0"/>
          <a:effectRef idx="0"/>
          <a:fontRef idx="minor"/>
        </p:style>
        <p:txBody>
          <a:bodyPr wrap="none" lIns="45720" rIns="45720" tIns="45000" bIns="45000">
            <a:spAutoFit/>
          </a:bodyPr>
          <a:p>
            <a:pPr>
              <a:lnSpc>
                <a:spcPct val="100000"/>
              </a:lnSpc>
            </a:pPr>
            <a:r>
              <a:rPr b="0" lang="it-IT" sz="2800" spc="-1" strike="noStrike">
                <a:solidFill>
                  <a:srgbClr val="ff2600"/>
                </a:solidFill>
                <a:latin typeface="Calibri"/>
                <a:ea typeface="Calibri"/>
              </a:rPr>
              <a:t>Segnali d’Allarme dello Sviluppo Psicomotorio</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766800" y="894240"/>
            <a:ext cx="10658160" cy="497160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pPr>
            <a:endParaRPr b="0" lang="it-IT" sz="1800" spc="-1" strike="noStrike">
              <a:latin typeface="Arial"/>
            </a:endParaRPr>
          </a:p>
          <a:p>
            <a:pPr algn="just">
              <a:lnSpc>
                <a:spcPct val="100000"/>
              </a:lnSpc>
            </a:pPr>
            <a:r>
              <a:rPr b="0" lang="it-IT" sz="2400" spc="-1" strike="noStrike">
                <a:solidFill>
                  <a:srgbClr val="ff2600"/>
                </a:solidFill>
                <a:latin typeface="Calibri"/>
                <a:ea typeface="Calibri"/>
              </a:rPr>
              <a:t>Stato di salute generale precedente</a:t>
            </a:r>
            <a:endParaRPr b="0" lang="it-IT" sz="2400" spc="-1" strike="noStrike">
              <a:latin typeface="Arial"/>
            </a:endParaRPr>
          </a:p>
          <a:p>
            <a:pPr marL="240480" indent="-240120" algn="just">
              <a:lnSpc>
                <a:spcPct val="100000"/>
              </a:lnSpc>
              <a:buClr>
                <a:srgbClr val="000000"/>
              </a:buClr>
              <a:buFont typeface="Symbol" charset="2"/>
              <a:buChar char=""/>
            </a:pPr>
            <a:r>
              <a:rPr b="1" i="1" lang="it-IT" sz="2400" spc="-1" strike="noStrike" u="sng">
                <a:solidFill>
                  <a:srgbClr val="000000"/>
                </a:solidFill>
                <a:uFillTx/>
                <a:latin typeface="Calibri"/>
                <a:ea typeface="Calibri"/>
              </a:rPr>
              <a:t>infezioni</a:t>
            </a:r>
            <a:r>
              <a:rPr b="0" lang="it-IT" sz="2400" spc="-1" strike="noStrike">
                <a:solidFill>
                  <a:srgbClr val="000000"/>
                </a:solidFill>
                <a:latin typeface="Calibri"/>
                <a:ea typeface="Calibri"/>
              </a:rPr>
              <a:t>: età, tipo, numero, gravità</a:t>
            </a:r>
            <a:endParaRPr b="0" lang="it-IT" sz="2400" spc="-1" strike="noStrike">
              <a:latin typeface="Arial"/>
            </a:endParaRPr>
          </a:p>
          <a:p>
            <a:pPr marL="240480" indent="-240120" algn="just">
              <a:lnSpc>
                <a:spcPct val="100000"/>
              </a:lnSpc>
              <a:buClr>
                <a:srgbClr val="000000"/>
              </a:buClr>
              <a:buFont typeface="Symbol" charset="2"/>
              <a:buChar char=""/>
            </a:pPr>
            <a:r>
              <a:rPr b="1" i="1" lang="it-IT" sz="2400" spc="-1" strike="noStrike" u="sng">
                <a:solidFill>
                  <a:srgbClr val="000000"/>
                </a:solidFill>
                <a:uFillTx/>
                <a:latin typeface="Calibri"/>
                <a:ea typeface="Calibri"/>
              </a:rPr>
              <a:t>malattie contagiose</a:t>
            </a:r>
            <a:r>
              <a:rPr b="1" lang="it-IT" sz="2400" spc="-1" strike="noStrike" u="sng">
                <a:solidFill>
                  <a:srgbClr val="000000"/>
                </a:solidFill>
                <a:uFillTx/>
                <a:latin typeface="Calibri"/>
                <a:ea typeface="Calibri"/>
              </a:rPr>
              <a:t>:</a:t>
            </a:r>
            <a:r>
              <a:rPr b="0" lang="it-IT" sz="2400" spc="-1" strike="noStrike">
                <a:solidFill>
                  <a:srgbClr val="000000"/>
                </a:solidFill>
                <a:latin typeface="Calibri"/>
                <a:ea typeface="Calibri"/>
              </a:rPr>
              <a:t> età, complicanze di morbillo, rosolia, varicella, parotite, pertosse, difterite, scarlattina,…</a:t>
            </a:r>
            <a:endParaRPr b="0" lang="it-IT" sz="2400" spc="-1" strike="noStrike">
              <a:latin typeface="Arial"/>
            </a:endParaRPr>
          </a:p>
          <a:p>
            <a:pPr marL="240480" indent="-240120" algn="just">
              <a:lnSpc>
                <a:spcPct val="100000"/>
              </a:lnSpc>
              <a:buClr>
                <a:srgbClr val="000000"/>
              </a:buClr>
              <a:buFont typeface="Symbol" charset="2"/>
              <a:buChar char=""/>
            </a:pPr>
            <a:r>
              <a:rPr b="1" i="1" lang="it-IT" sz="2400" spc="-1" strike="noStrike" u="sng">
                <a:solidFill>
                  <a:srgbClr val="000000"/>
                </a:solidFill>
                <a:uFillTx/>
                <a:latin typeface="Calibri"/>
                <a:ea typeface="Calibri"/>
              </a:rPr>
              <a:t>ospedalizzazioni</a:t>
            </a:r>
            <a:r>
              <a:rPr b="0" lang="it-IT" sz="2400" spc="-1" strike="noStrike">
                <a:solidFill>
                  <a:srgbClr val="000000"/>
                </a:solidFill>
                <a:latin typeface="Calibri"/>
                <a:ea typeface="Calibri"/>
              </a:rPr>
              <a:t>: compresi gli interventi chirurgici, età, ragioni dell’intervento, complicanze</a:t>
            </a:r>
            <a:endParaRPr b="0" lang="it-IT" sz="2400" spc="-1" strike="noStrike">
              <a:latin typeface="Arial"/>
            </a:endParaRPr>
          </a:p>
          <a:p>
            <a:pPr marL="240480" indent="-240120" algn="just">
              <a:lnSpc>
                <a:spcPct val="100000"/>
              </a:lnSpc>
              <a:buClr>
                <a:srgbClr val="000000"/>
              </a:buClr>
              <a:buFont typeface="Symbol" charset="2"/>
              <a:buChar char=""/>
            </a:pPr>
            <a:r>
              <a:rPr b="1" i="1" lang="it-IT" sz="2400" spc="-1" strike="noStrike" u="sng">
                <a:solidFill>
                  <a:srgbClr val="000000"/>
                </a:solidFill>
                <a:uFillTx/>
                <a:latin typeface="Calibri"/>
                <a:ea typeface="Calibri"/>
              </a:rPr>
              <a:t>incidenti e traumi</a:t>
            </a:r>
            <a:r>
              <a:rPr b="0" i="1" lang="it-IT" sz="2400" spc="-1" strike="noStrike">
                <a:solidFill>
                  <a:srgbClr val="000000"/>
                </a:solidFill>
                <a:latin typeface="Calibri"/>
                <a:ea typeface="Calibri"/>
              </a:rPr>
              <a:t> (comprese le ingestioni accidentali)</a:t>
            </a:r>
            <a:r>
              <a:rPr b="0" lang="it-IT" sz="2400" spc="-1" strike="noStrike">
                <a:solidFill>
                  <a:srgbClr val="000000"/>
                </a:solidFill>
                <a:latin typeface="Calibri"/>
                <a:ea typeface="Calibri"/>
              </a:rPr>
              <a:t>: natura, gravità, sequele a distanza</a:t>
            </a:r>
            <a:endParaRPr b="0" lang="it-IT" sz="2400" spc="-1" strike="noStrike">
              <a:latin typeface="Arial"/>
            </a:endParaRPr>
          </a:p>
          <a:p>
            <a:pPr marL="240480" indent="-240120" algn="just">
              <a:lnSpc>
                <a:spcPct val="100000"/>
              </a:lnSpc>
              <a:buClr>
                <a:srgbClr val="000000"/>
              </a:buClr>
              <a:buFont typeface="Symbol" charset="2"/>
              <a:buChar char=""/>
            </a:pPr>
            <a:r>
              <a:rPr b="1" i="1" lang="it-IT" sz="2400" spc="-1" strike="noStrike" u="sng">
                <a:solidFill>
                  <a:srgbClr val="000000"/>
                </a:solidFill>
                <a:uFillTx/>
                <a:latin typeface="Calibri"/>
                <a:ea typeface="Calibri"/>
              </a:rPr>
              <a:t>allergie</a:t>
            </a:r>
            <a:r>
              <a:rPr b="0" lang="it-IT" sz="2400" spc="-1" strike="noStrike">
                <a:solidFill>
                  <a:srgbClr val="000000"/>
                </a:solidFill>
                <a:latin typeface="Calibri"/>
                <a:ea typeface="Calibri"/>
              </a:rPr>
              <a:t>: annotare dettagliatamente il tipo di reazione a</a:t>
            </a:r>
            <a:endParaRPr b="0" lang="it-IT" sz="2400" spc="-1" strike="noStrike">
              <a:latin typeface="Arial"/>
            </a:endParaRPr>
          </a:p>
          <a:p>
            <a:pPr lvl="1" marL="621720" indent="-240120" algn="just">
              <a:lnSpc>
                <a:spcPct val="100000"/>
              </a:lnSpc>
              <a:buClr>
                <a:srgbClr val="000000"/>
              </a:buClr>
              <a:buFont typeface="Symbol" charset="2"/>
              <a:buChar char=""/>
            </a:pPr>
            <a:r>
              <a:rPr b="0" i="1" lang="it-IT" sz="2400" spc="-1" strike="noStrike">
                <a:solidFill>
                  <a:srgbClr val="000000"/>
                </a:solidFill>
                <a:latin typeface="Calibri"/>
                <a:ea typeface="Calibri"/>
              </a:rPr>
              <a:t>cibo</a:t>
            </a:r>
            <a:endParaRPr b="0" lang="it-IT" sz="2400" spc="-1" strike="noStrike">
              <a:latin typeface="Arial"/>
            </a:endParaRPr>
          </a:p>
          <a:p>
            <a:pPr lvl="1" marL="621720" indent="-240120" algn="just">
              <a:lnSpc>
                <a:spcPct val="100000"/>
              </a:lnSpc>
              <a:buClr>
                <a:srgbClr val="000000"/>
              </a:buClr>
              <a:buFont typeface="Symbol" charset="2"/>
              <a:buChar char=""/>
            </a:pPr>
            <a:r>
              <a:rPr b="0" i="1" lang="it-IT" sz="2400" spc="-1" strike="noStrike" u="sng">
                <a:solidFill>
                  <a:srgbClr val="000000"/>
                </a:solidFill>
                <a:uFillTx/>
                <a:latin typeface="Calibri"/>
                <a:ea typeface="Calibri"/>
              </a:rPr>
              <a:t>farmaci</a:t>
            </a:r>
            <a:endParaRPr b="0" lang="it-IT" sz="2400" spc="-1" strike="noStrike">
              <a:latin typeface="Arial"/>
            </a:endParaRPr>
          </a:p>
          <a:p>
            <a:pPr lvl="1" marL="621720" indent="-240120" algn="just">
              <a:lnSpc>
                <a:spcPct val="100000"/>
              </a:lnSpc>
              <a:spcBef>
                <a:spcPts val="1001"/>
              </a:spcBef>
              <a:buClr>
                <a:srgbClr val="000000"/>
              </a:buClr>
              <a:buFont typeface="Symbol" charset="2"/>
              <a:buChar char=""/>
            </a:pPr>
            <a:r>
              <a:rPr b="0" i="1" lang="it-IT" sz="2400" spc="-1" strike="noStrike">
                <a:solidFill>
                  <a:srgbClr val="000000"/>
                </a:solidFill>
                <a:latin typeface="Calibri"/>
                <a:ea typeface="Calibri"/>
              </a:rPr>
              <a:t>allergeni ambientali</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1033560" y="1421640"/>
            <a:ext cx="9936360" cy="2342160"/>
          </a:xfrm>
          <a:prstGeom prst="rect">
            <a:avLst/>
          </a:prstGeom>
          <a:noFill/>
          <a:ln w="12600">
            <a:noFill/>
          </a:ln>
        </p:spPr>
        <p:style>
          <a:lnRef idx="0"/>
          <a:fillRef idx="0"/>
          <a:effectRef idx="0"/>
          <a:fontRef idx="minor"/>
        </p:style>
        <p:txBody>
          <a:bodyPr lIns="45720" rIns="45720" tIns="45000" bIns="45000">
            <a:spAutoFit/>
          </a:bodyPr>
          <a:p>
            <a:pPr marL="240480" indent="-240120" algn="just">
              <a:lnSpc>
                <a:spcPct val="100000"/>
              </a:lnSpc>
              <a:spcBef>
                <a:spcPts val="1899"/>
              </a:spcBef>
              <a:buClr>
                <a:srgbClr val="000000"/>
              </a:buClr>
              <a:buFont typeface="Symbol" charset="2"/>
              <a:buChar char=""/>
            </a:pPr>
            <a:r>
              <a:rPr b="0" lang="it-IT" sz="2400" spc="-1" strike="noStrike">
                <a:solidFill>
                  <a:srgbClr val="000000"/>
                </a:solidFill>
                <a:latin typeface="Calibri"/>
                <a:ea typeface="Calibri"/>
              </a:rPr>
              <a:t>Farmaci che il paziente sta assumendo attualmente o abitualmente (</a:t>
            </a:r>
            <a:r>
              <a:rPr b="0" i="1" lang="it-IT" sz="2400" spc="-1" strike="noStrike">
                <a:solidFill>
                  <a:srgbClr val="000000"/>
                </a:solidFill>
                <a:latin typeface="Calibri"/>
                <a:ea typeface="Calibri"/>
              </a:rPr>
              <a:t>attenzione a dosaggi e frequenza di somministrazione</a:t>
            </a:r>
            <a:r>
              <a:rPr b="0" lang="it-IT" sz="2400" spc="-1" strike="noStrike">
                <a:solidFill>
                  <a:srgbClr val="000000"/>
                </a:solidFill>
                <a:latin typeface="Calibri"/>
                <a:ea typeface="Calibri"/>
              </a:rPr>
              <a:t>). </a:t>
            </a:r>
            <a:endParaRPr b="0" lang="it-IT" sz="2400" spc="-1" strike="noStrike">
              <a:latin typeface="Arial"/>
            </a:endParaRPr>
          </a:p>
          <a:p>
            <a:pPr marL="240480" indent="-240120" algn="just">
              <a:lnSpc>
                <a:spcPct val="100000"/>
              </a:lnSpc>
              <a:spcBef>
                <a:spcPts val="1899"/>
              </a:spcBef>
              <a:buClr>
                <a:srgbClr val="000000"/>
              </a:buClr>
              <a:buFont typeface="Symbol" charset="2"/>
              <a:buChar char=""/>
            </a:pPr>
            <a:r>
              <a:rPr b="0" lang="it-IT" sz="2400" spc="-1" strike="noStrike">
                <a:solidFill>
                  <a:srgbClr val="000000"/>
                </a:solidFill>
                <a:latin typeface="Calibri"/>
                <a:ea typeface="Calibri"/>
              </a:rPr>
              <a:t>Vaccinazioni eseguite (eventuali complicanze o reazioni. Le linee guida cambiano di continuo, verificate le raccomandazioni più aggiornate su sito del Ministero della Salute) </a:t>
            </a:r>
            <a:r>
              <a:rPr b="0" i="1" lang="it-IT" sz="1200" spc="-1" strike="noStrike">
                <a:solidFill>
                  <a:srgbClr val="000000"/>
                </a:solidFill>
                <a:latin typeface="Calibri"/>
                <a:ea typeface="Calibri"/>
              </a:rPr>
              <a:t>http://www.salute.gov.it/portale/vaccinazioni/dettaglioContenutiVaccinazioni.jsp?area=vaccinazioni&amp;id=4829&amp;lingua=italiano&amp;menu=vuoto</a:t>
            </a:r>
            <a:endParaRPr b="0" lang="it-IT" sz="1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564480" y="701280"/>
            <a:ext cx="11062440" cy="556812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pPr>
            <a:r>
              <a:rPr b="0" lang="it-IT" sz="2400" spc="-1" strike="noStrike">
                <a:solidFill>
                  <a:srgbClr val="ff2600"/>
                </a:solidFill>
                <a:latin typeface="Calibri"/>
                <a:ea typeface="Calibri"/>
              </a:rPr>
              <a:t>Nutrizione</a:t>
            </a:r>
            <a:endParaRPr b="0" lang="it-IT" sz="2400" spc="-1" strike="noStrike">
              <a:latin typeface="Arial"/>
            </a:endParaRPr>
          </a:p>
          <a:p>
            <a:pPr algn="just">
              <a:lnSpc>
                <a:spcPct val="100000"/>
              </a:lnSpc>
            </a:pPr>
            <a:r>
              <a:rPr b="0" i="1" lang="it-IT" sz="2400" spc="-1" strike="noStrike">
                <a:solidFill>
                  <a:srgbClr val="000000"/>
                </a:solidFill>
                <a:latin typeface="Calibri"/>
                <a:ea typeface="Calibri"/>
              </a:rPr>
              <a:t> </a:t>
            </a:r>
            <a:endParaRPr b="0" lang="it-IT" sz="2400" spc="-1" strike="noStrike">
              <a:latin typeface="Arial"/>
            </a:endParaRPr>
          </a:p>
          <a:p>
            <a:pPr marL="240480" indent="-24012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determinare le condizioni generali di appetito del bambino</a:t>
            </a:r>
            <a:endParaRPr b="0" lang="it-IT" sz="2400" spc="-1" strike="noStrike">
              <a:latin typeface="Arial"/>
            </a:endParaRPr>
          </a:p>
          <a:p>
            <a:pPr marL="240480" indent="-24012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per i lattanti e per i bambini ai primi passi: </a:t>
            </a:r>
            <a:endParaRPr b="0" lang="it-IT" sz="2400" spc="-1" strike="noStrike">
              <a:latin typeface="Arial"/>
            </a:endParaRPr>
          </a:p>
          <a:p>
            <a:pPr lvl="1" marL="469080" indent="-240120" algn="just">
              <a:lnSpc>
                <a:spcPct val="100000"/>
              </a:lnSpc>
              <a:spcBef>
                <a:spcPts val="99"/>
              </a:spcBef>
              <a:buClr>
                <a:srgbClr val="000000"/>
              </a:buClr>
              <a:buFont typeface="StarSymbol"/>
              <a:buChar char="-"/>
            </a:pPr>
            <a:r>
              <a:rPr b="0" lang="it-IT" sz="2400" spc="-1" strike="noStrike">
                <a:solidFill>
                  <a:srgbClr val="000000"/>
                </a:solidFill>
                <a:latin typeface="Calibri"/>
                <a:ea typeface="Calibri"/>
              </a:rPr>
              <a:t>allattamento materno o con latte adattato/omogeneizzati: tipo, durata, variazioni, epoca di svezzamento, difficoltà. Specificare quanto latte o omogeneizzato riceve il bambino.</a:t>
            </a:r>
            <a:endParaRPr b="0" lang="it-IT" sz="2400" spc="-1" strike="noStrike">
              <a:latin typeface="Arial"/>
            </a:endParaRPr>
          </a:p>
          <a:p>
            <a:pPr lvl="1" marL="469080" indent="-240120" algn="just">
              <a:lnSpc>
                <a:spcPct val="100000"/>
              </a:lnSpc>
              <a:spcBef>
                <a:spcPts val="99"/>
              </a:spcBef>
              <a:buClr>
                <a:srgbClr val="000000"/>
              </a:buClr>
              <a:buFont typeface="StarSymbol"/>
              <a:buChar char="-"/>
            </a:pPr>
            <a:r>
              <a:rPr b="0" lang="it-IT" sz="2400" spc="-1" strike="noStrike">
                <a:solidFill>
                  <a:srgbClr val="000000"/>
                </a:solidFill>
                <a:latin typeface="Calibri"/>
                <a:ea typeface="Calibri"/>
              </a:rPr>
              <a:t>supplementi vitaminici: tipo, epoca di inizio, quantità, durata</a:t>
            </a:r>
            <a:endParaRPr b="0" lang="it-IT" sz="2400" spc="-1" strike="noStrike">
              <a:latin typeface="Arial"/>
            </a:endParaRPr>
          </a:p>
          <a:p>
            <a:pPr lvl="1" marL="469080" indent="-240120" algn="just">
              <a:lnSpc>
                <a:spcPct val="100000"/>
              </a:lnSpc>
              <a:spcBef>
                <a:spcPts val="1100"/>
              </a:spcBef>
              <a:buClr>
                <a:srgbClr val="000000"/>
              </a:buClr>
              <a:buFont typeface="StarSymbol"/>
              <a:buChar char="-"/>
            </a:pPr>
            <a:r>
              <a:rPr b="0" lang="it-IT" sz="2400" spc="-1" strike="noStrike">
                <a:solidFill>
                  <a:srgbClr val="000000"/>
                </a:solidFill>
                <a:latin typeface="Calibri"/>
                <a:ea typeface="Calibri"/>
              </a:rPr>
              <a:t>cibi solidi: quando introdotti, tipo di assunzione, tipo di alimento</a:t>
            </a:r>
            <a:endParaRPr b="0" lang="it-IT" sz="2400" spc="-1" strike="noStrike">
              <a:latin typeface="Arial"/>
            </a:endParaRPr>
          </a:p>
          <a:p>
            <a:pPr marL="240480" indent="-24012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per bambini più grandi: richiedere un esempio di colazione, pranzo e cena;</a:t>
            </a:r>
            <a:endParaRPr b="0" lang="it-IT" sz="2400" spc="-1" strike="noStrike">
              <a:latin typeface="Arial"/>
            </a:endParaRPr>
          </a:p>
          <a:p>
            <a:pPr marL="240480" indent="-24012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in tutti i bambini con difficoltà dell’alimentazione o problemi nutrizionali, ottenere  informazioni più dettagliate, come: quantità di cibo assunta per pasto, intervallo tra i pasti, presenza di vomito, pianto, variazioni di peso.</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270360" y="561960"/>
            <a:ext cx="11342880" cy="1774800"/>
          </a:xfrm>
          <a:prstGeom prst="rect">
            <a:avLst/>
          </a:prstGeom>
          <a:solidFill>
            <a:srgbClr val="ffffff"/>
          </a:solidFill>
          <a:ln w="12600">
            <a:noFill/>
          </a:ln>
        </p:spPr>
        <p:txBody>
          <a:bodyPr lIns="45720" rIns="45720">
            <a:noAutofit/>
          </a:bodyPr>
          <a:p>
            <a:pPr marL="343080" indent="-342720" algn="ctr">
              <a:lnSpc>
                <a:spcPct val="120000"/>
              </a:lnSpc>
            </a:pPr>
            <a:endParaRPr b="0" lang="it-IT" sz="2800" spc="-1" strike="noStrike">
              <a:solidFill>
                <a:srgbClr val="000000"/>
              </a:solidFill>
              <a:latin typeface="Calibri"/>
            </a:endParaRPr>
          </a:p>
          <a:p>
            <a:pPr algn="just">
              <a:lnSpc>
                <a:spcPct val="120000"/>
              </a:lnSpc>
            </a:pPr>
            <a:r>
              <a:rPr b="0" lang="it-IT" sz="2400" spc="-1" strike="noStrike">
                <a:solidFill>
                  <a:srgbClr val="000000"/>
                </a:solidFill>
                <a:latin typeface="Arial"/>
                <a:ea typeface="Arial"/>
              </a:rPr>
              <a:t>Modificazioni delle dimensioni fisiche sia globali che settoriali, misurabili con precisione quali: altezza, peso, cfr cranica, spessore delle pliche,…. </a:t>
            </a:r>
            <a:endParaRPr b="0" lang="it-IT" sz="2400" spc="-1" strike="noStrike">
              <a:solidFill>
                <a:srgbClr val="000000"/>
              </a:solidFill>
              <a:latin typeface="Calibri"/>
            </a:endParaRPr>
          </a:p>
        </p:txBody>
      </p:sp>
      <p:sp>
        <p:nvSpPr>
          <p:cNvPr id="178" name="CustomShape 2"/>
          <p:cNvSpPr/>
          <p:nvPr/>
        </p:nvSpPr>
        <p:spPr>
          <a:xfrm>
            <a:off x="4264920" y="291600"/>
            <a:ext cx="3661920" cy="585360"/>
          </a:xfrm>
          <a:prstGeom prst="rect">
            <a:avLst/>
          </a:prstGeom>
          <a:noFill/>
          <a:ln w="12600">
            <a:noFill/>
          </a:ln>
        </p:spPr>
        <p:style>
          <a:lnRef idx="0"/>
          <a:fillRef idx="0"/>
          <a:effectRef idx="0"/>
          <a:fontRef idx="minor"/>
        </p:style>
        <p:txBody>
          <a:bodyPr lIns="45720" rIns="45720">
            <a:spAutoFit/>
          </a:bodyPr>
          <a:p>
            <a:pPr algn="ctr">
              <a:lnSpc>
                <a:spcPct val="90000"/>
              </a:lnSpc>
              <a:spcBef>
                <a:spcPts val="799"/>
              </a:spcBef>
            </a:pPr>
            <a:r>
              <a:rPr b="1" lang="it-IT" sz="3600" spc="-1" strike="noStrike">
                <a:solidFill>
                  <a:srgbClr val="000000"/>
                </a:solidFill>
                <a:latin typeface="Arial"/>
                <a:ea typeface="Arial"/>
              </a:rPr>
              <a:t>Sviluppo fisico</a:t>
            </a:r>
            <a:endParaRPr b="0" lang="it-IT" sz="3600" spc="-1" strike="noStrike">
              <a:latin typeface="Arial"/>
            </a:endParaRPr>
          </a:p>
        </p:txBody>
      </p:sp>
      <p:sp>
        <p:nvSpPr>
          <p:cNvPr id="179" name="CustomShape 3"/>
          <p:cNvSpPr/>
          <p:nvPr/>
        </p:nvSpPr>
        <p:spPr>
          <a:xfrm>
            <a:off x="5894640" y="1776600"/>
            <a:ext cx="199080" cy="457560"/>
          </a:xfrm>
          <a:prstGeom prst="rect">
            <a:avLst/>
          </a:prstGeom>
          <a:noFill/>
          <a:ln w="12600">
            <a:noFill/>
          </a:ln>
        </p:spPr>
        <p:style>
          <a:lnRef idx="0"/>
          <a:fillRef idx="0"/>
          <a:effectRef idx="0"/>
          <a:fontRef idx="minor"/>
        </p:style>
        <p:txBody>
          <a:bodyPr wrap="none" lIns="45720" rIns="45720">
            <a:spAutoFit/>
          </a:bodyPr>
          <a:p>
            <a:pPr>
              <a:lnSpc>
                <a:spcPct val="100000"/>
              </a:lnSpc>
            </a:pPr>
            <a:r>
              <a:rPr b="0" lang="it-IT" sz="2400" spc="-1" strike="noStrike">
                <a:solidFill>
                  <a:srgbClr val="0a0e5b"/>
                </a:solidFill>
                <a:latin typeface="Verdana"/>
                <a:ea typeface="Verdana"/>
              </a:rPr>
              <a:t> </a:t>
            </a:r>
            <a:endParaRPr b="0" lang="it-IT" sz="2400" spc="-1" strike="noStrike">
              <a:latin typeface="Arial"/>
            </a:endParaRPr>
          </a:p>
        </p:txBody>
      </p:sp>
      <p:pic>
        <p:nvPicPr>
          <p:cNvPr id="180" name="17206.jpg" descr=""/>
          <p:cNvPicPr/>
          <p:nvPr/>
        </p:nvPicPr>
        <p:blipFill>
          <a:blip r:embed="rId1"/>
          <a:stretch/>
        </p:blipFill>
        <p:spPr>
          <a:xfrm>
            <a:off x="7588440" y="2202480"/>
            <a:ext cx="3452040" cy="2761560"/>
          </a:xfrm>
          <a:prstGeom prst="rect">
            <a:avLst/>
          </a:prstGeom>
          <a:ln w="12600">
            <a:noFill/>
          </a:ln>
        </p:spPr>
      </p:pic>
      <p:pic>
        <p:nvPicPr>
          <p:cNvPr id="181" name="BabyLength.jpg" descr=""/>
          <p:cNvPicPr/>
          <p:nvPr/>
        </p:nvPicPr>
        <p:blipFill>
          <a:blip r:embed="rId2"/>
          <a:stretch/>
        </p:blipFill>
        <p:spPr>
          <a:xfrm>
            <a:off x="1492920" y="2755440"/>
            <a:ext cx="2885040" cy="1655640"/>
          </a:xfrm>
          <a:prstGeom prst="rect">
            <a:avLst/>
          </a:prstGeom>
          <a:ln w="1260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1701720" y="927000"/>
            <a:ext cx="8474040" cy="4203720"/>
          </a:xfrm>
          <a:prstGeom prst="rect">
            <a:avLst/>
          </a:prstGeom>
          <a:solidFill>
            <a:srgbClr val="ffffff"/>
          </a:solidFill>
          <a:ln w="12600">
            <a:noFill/>
          </a:ln>
        </p:spPr>
        <p:txBody>
          <a:bodyPr lIns="45720" rIns="45720">
            <a:noAutofit/>
          </a:bodyPr>
          <a:p>
            <a:pPr marL="385920" indent="-228240" algn="just">
              <a:lnSpc>
                <a:spcPct val="120000"/>
              </a:lnSpc>
              <a:spcBef>
                <a:spcPts val="601"/>
              </a:spcBef>
              <a:buClr>
                <a:srgbClr val="000000"/>
              </a:buClr>
              <a:buFont typeface="Arial"/>
              <a:buChar char="•"/>
            </a:pPr>
            <a:r>
              <a:rPr b="0" lang="it-IT" sz="2800" spc="-1" strike="noStrike">
                <a:solidFill>
                  <a:srgbClr val="000000"/>
                </a:solidFill>
                <a:latin typeface="Arial"/>
                <a:ea typeface="Arial"/>
              </a:rPr>
              <a:t>Le misurazioni vanno confrontate per sesso ed età con quelle elaborate da una popolazione di riferimento.</a:t>
            </a:r>
            <a:endParaRPr b="0" lang="it-IT" sz="2800" spc="-1" strike="noStrike">
              <a:solidFill>
                <a:srgbClr val="000000"/>
              </a:solidFill>
              <a:latin typeface="Calibri"/>
            </a:endParaRPr>
          </a:p>
          <a:p>
            <a:pPr marL="385920" indent="-228240" algn="just">
              <a:lnSpc>
                <a:spcPct val="120000"/>
              </a:lnSpc>
              <a:spcBef>
                <a:spcPts val="601"/>
              </a:spcBef>
              <a:buClr>
                <a:srgbClr val="000000"/>
              </a:buClr>
              <a:buFont typeface="Arial"/>
              <a:buChar char="•"/>
            </a:pPr>
            <a:r>
              <a:rPr b="0" lang="it-IT" sz="2800" spc="-1" strike="noStrike">
                <a:solidFill>
                  <a:srgbClr val="000000"/>
                </a:solidFill>
                <a:latin typeface="Arial"/>
                <a:ea typeface="Arial"/>
              </a:rPr>
              <a:t>Elaborazione matematica delle misure: Media e D.S. dalla media.</a:t>
            </a:r>
            <a:endParaRPr b="0" lang="it-IT" sz="2800" spc="-1" strike="noStrike">
              <a:solidFill>
                <a:srgbClr val="000000"/>
              </a:solidFill>
              <a:latin typeface="Calibri"/>
            </a:endParaRPr>
          </a:p>
          <a:p>
            <a:pPr marL="385920" indent="-228240" algn="just">
              <a:lnSpc>
                <a:spcPct val="120000"/>
              </a:lnSpc>
              <a:spcBef>
                <a:spcPts val="601"/>
              </a:spcBef>
              <a:buClr>
                <a:srgbClr val="000000"/>
              </a:buClr>
              <a:buFont typeface="Arial"/>
              <a:buChar char="•"/>
            </a:pPr>
            <a:r>
              <a:rPr b="0" lang="it-IT" sz="2800" spc="-1" strike="noStrike">
                <a:solidFill>
                  <a:srgbClr val="000000"/>
                </a:solidFill>
                <a:latin typeface="Arial"/>
                <a:ea typeface="Arial"/>
              </a:rPr>
              <a:t>Distribuzione dei Percentili: ottenuta allineando i valori ritrovati per sesso ed età ed indicandone la posizione (3°, 10°, 25°, 50°, 75°, 90°, 97°)</a:t>
            </a:r>
            <a:endParaRPr b="0" lang="it-IT" sz="2800" spc="-1" strike="noStrike">
              <a:solidFill>
                <a:srgbClr val="000000"/>
              </a:solidFill>
              <a:latin typeface="Calibri"/>
            </a:endParaRPr>
          </a:p>
        </p:txBody>
      </p:sp>
    </p:spTree>
  </p:cSld>
  <mc:AlternateContent>
    <mc:Choice Requires="p14">
      <p:transition spd="slow" p14:dur="1200">
        <p:circle/>
      </p:transition>
    </mc:Choice>
    <mc:Fallback>
      <p:transition spd="slow">
        <p:circl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188280" y="1485720"/>
            <a:ext cx="11815200" cy="3193200"/>
          </a:xfrm>
          <a:prstGeom prst="rect">
            <a:avLst/>
          </a:prstGeom>
          <a:solidFill>
            <a:srgbClr val="ffffff"/>
          </a:solidFill>
          <a:ln w="12600">
            <a:noFill/>
          </a:ln>
        </p:spPr>
        <p:txBody>
          <a:bodyPr lIns="45720" rIns="45720">
            <a:noAutofit/>
          </a:bodyPr>
          <a:p>
            <a:pPr marL="343080" indent="-342720" algn="ctr">
              <a:lnSpc>
                <a:spcPct val="120000"/>
              </a:lnSpc>
            </a:pPr>
            <a:r>
              <a:rPr b="0" lang="it-IT" sz="2400" spc="-1" strike="noStrike">
                <a:solidFill>
                  <a:srgbClr val="000000"/>
                </a:solidFill>
                <a:latin typeface="Arial"/>
                <a:ea typeface="Arial"/>
              </a:rPr>
              <a:t>La deviazione standard misura la dispersione dei valori trovati intorno al valore medio:</a:t>
            </a:r>
            <a:endParaRPr b="0" lang="it-IT" sz="2400" spc="-1" strike="noStrike">
              <a:solidFill>
                <a:srgbClr val="000000"/>
              </a:solidFill>
              <a:latin typeface="Calibri"/>
            </a:endParaRPr>
          </a:p>
          <a:p>
            <a:pPr algn="ctr">
              <a:lnSpc>
                <a:spcPct val="120000"/>
              </a:lnSpc>
            </a:pPr>
            <a:r>
              <a:rPr b="0" lang="it-IT" sz="2400" spc="-1" strike="noStrike">
                <a:solidFill>
                  <a:srgbClr val="000000"/>
                </a:solidFill>
                <a:latin typeface="Arial"/>
                <a:ea typeface="Arial"/>
              </a:rPr>
              <a:t>	</a:t>
            </a:r>
            <a:r>
              <a:rPr b="0" lang="it-IT" sz="2400" spc="-1" strike="noStrike">
                <a:solidFill>
                  <a:srgbClr val="000000"/>
                </a:solidFill>
                <a:latin typeface="Arial"/>
                <a:ea typeface="Arial"/>
              </a:rPr>
              <a:t>- 1 DS = 16° percentile</a:t>
            </a:r>
            <a:endParaRPr b="0" lang="it-IT" sz="2400" spc="-1" strike="noStrike">
              <a:solidFill>
                <a:srgbClr val="000000"/>
              </a:solidFill>
              <a:latin typeface="Calibri"/>
            </a:endParaRPr>
          </a:p>
          <a:p>
            <a:pPr algn="ctr">
              <a:lnSpc>
                <a:spcPct val="120000"/>
              </a:lnSpc>
            </a:pPr>
            <a:r>
              <a:rPr b="0" lang="it-IT" sz="2400" spc="-1" strike="noStrike">
                <a:solidFill>
                  <a:srgbClr val="000000"/>
                </a:solidFill>
                <a:latin typeface="Arial"/>
                <a:ea typeface="Arial"/>
              </a:rPr>
              <a:t>	</a:t>
            </a:r>
            <a:r>
              <a:rPr b="0" lang="it-IT" sz="2400" spc="-1" strike="noStrike">
                <a:solidFill>
                  <a:srgbClr val="000000"/>
                </a:solidFill>
                <a:latin typeface="Arial"/>
                <a:ea typeface="Arial"/>
              </a:rPr>
              <a:t>+ 1 DS = 84° percentile</a:t>
            </a:r>
            <a:endParaRPr b="0" lang="it-IT" sz="2400" spc="-1" strike="noStrike">
              <a:solidFill>
                <a:srgbClr val="000000"/>
              </a:solidFill>
              <a:latin typeface="Calibri"/>
            </a:endParaRPr>
          </a:p>
          <a:p>
            <a:pPr algn="ctr">
              <a:lnSpc>
                <a:spcPct val="120000"/>
              </a:lnSpc>
            </a:pPr>
            <a:r>
              <a:rPr b="0" lang="it-IT" sz="2400" spc="-1" strike="noStrike">
                <a:solidFill>
                  <a:srgbClr val="000000"/>
                </a:solidFill>
                <a:latin typeface="Arial"/>
                <a:ea typeface="Arial"/>
              </a:rPr>
              <a:t>        </a:t>
            </a:r>
            <a:r>
              <a:rPr b="0" lang="it-IT" sz="2400" spc="-1" strike="noStrike">
                <a:solidFill>
                  <a:srgbClr val="000000"/>
                </a:solidFill>
                <a:latin typeface="Arial"/>
                <a:ea typeface="Arial"/>
              </a:rPr>
              <a:t>- 2 DS = 3° percentile</a:t>
            </a:r>
            <a:endParaRPr b="0" lang="it-IT" sz="2400" spc="-1" strike="noStrike">
              <a:solidFill>
                <a:srgbClr val="000000"/>
              </a:solidFill>
              <a:latin typeface="Calibri"/>
            </a:endParaRPr>
          </a:p>
          <a:p>
            <a:pPr algn="ctr">
              <a:lnSpc>
                <a:spcPct val="120000"/>
              </a:lnSpc>
            </a:pPr>
            <a:r>
              <a:rPr b="0" lang="it-IT" sz="2400" spc="-1" strike="noStrike">
                <a:solidFill>
                  <a:srgbClr val="000000"/>
                </a:solidFill>
                <a:latin typeface="Arial"/>
                <a:ea typeface="Arial"/>
              </a:rPr>
              <a:t>	</a:t>
            </a:r>
            <a:r>
              <a:rPr b="0" lang="it-IT" sz="2400" spc="-1" strike="noStrike">
                <a:solidFill>
                  <a:srgbClr val="000000"/>
                </a:solidFill>
                <a:latin typeface="Arial"/>
                <a:ea typeface="Arial"/>
              </a:rPr>
              <a:t>+ 2 DS = 97° percentile</a:t>
            </a:r>
            <a:endParaRPr b="0" lang="it-IT" sz="2400" spc="-1" strike="noStrike">
              <a:solidFill>
                <a:srgbClr val="000000"/>
              </a:solidFill>
              <a:latin typeface="Calibri"/>
            </a:endParaRPr>
          </a:p>
          <a:p>
            <a:pPr algn="ctr">
              <a:lnSpc>
                <a:spcPct val="120000"/>
              </a:lnSpc>
            </a:pPr>
            <a:r>
              <a:rPr b="0" lang="it-IT" sz="2400" spc="-1" strike="noStrike">
                <a:solidFill>
                  <a:srgbClr val="000000"/>
                </a:solidFill>
                <a:latin typeface="Arial"/>
                <a:ea typeface="Arial"/>
              </a:rPr>
              <a:t>        </a:t>
            </a:r>
            <a:r>
              <a:rPr b="0" lang="it-IT" sz="2400" spc="-1" strike="noStrike">
                <a:solidFill>
                  <a:srgbClr val="000000"/>
                </a:solidFill>
                <a:latin typeface="Arial"/>
                <a:ea typeface="Arial"/>
              </a:rPr>
              <a:t>- 3 DS = 1° percentile</a:t>
            </a:r>
            <a:endParaRPr b="0" lang="it-IT" sz="2400" spc="-1" strike="noStrike">
              <a:solidFill>
                <a:srgbClr val="000000"/>
              </a:solidFill>
              <a:latin typeface="Calibri"/>
            </a:endParaRPr>
          </a:p>
          <a:p>
            <a:pPr algn="ctr">
              <a:lnSpc>
                <a:spcPct val="120000"/>
              </a:lnSpc>
            </a:pPr>
            <a:r>
              <a:rPr b="0" lang="it-IT" sz="2400" spc="-1" strike="noStrike">
                <a:solidFill>
                  <a:srgbClr val="000000"/>
                </a:solidFill>
                <a:latin typeface="Arial"/>
                <a:ea typeface="Arial"/>
              </a:rPr>
              <a:t>	</a:t>
            </a:r>
            <a:r>
              <a:rPr b="0" lang="it-IT" sz="2400" spc="-1" strike="noStrike">
                <a:solidFill>
                  <a:srgbClr val="000000"/>
                </a:solidFill>
                <a:latin typeface="Arial"/>
                <a:ea typeface="Arial"/>
              </a:rPr>
              <a:t>+ 3 DS = 99° percentile</a:t>
            </a:r>
            <a:endParaRPr b="0" lang="it-IT" sz="2400" spc="-1" strike="noStrike">
              <a:solidFill>
                <a:srgbClr val="000000"/>
              </a:solidFill>
              <a:latin typeface="Calibri"/>
            </a:endParaRPr>
          </a:p>
        </p:txBody>
      </p:sp>
      <p:sp>
        <p:nvSpPr>
          <p:cNvPr id="184" name="CustomShape 2"/>
          <p:cNvSpPr/>
          <p:nvPr/>
        </p:nvSpPr>
        <p:spPr>
          <a:xfrm>
            <a:off x="3137760" y="25560"/>
            <a:ext cx="5992560" cy="1057680"/>
          </a:xfrm>
          <a:prstGeom prst="rect">
            <a:avLst/>
          </a:prstGeom>
          <a:solidFill>
            <a:srgbClr val="ffffff"/>
          </a:solidFill>
          <a:ln w="12600">
            <a:noFill/>
          </a:ln>
        </p:spPr>
        <p:style>
          <a:lnRef idx="0"/>
          <a:fillRef idx="0"/>
          <a:effectRef idx="0"/>
          <a:fontRef idx="minor"/>
        </p:style>
        <p:txBody>
          <a:bodyPr lIns="45720" rIns="45720">
            <a:spAutoFit/>
          </a:bodyPr>
          <a:p>
            <a:pPr algn="ctr">
              <a:lnSpc>
                <a:spcPct val="90000"/>
              </a:lnSpc>
              <a:spcBef>
                <a:spcPts val="700"/>
              </a:spcBef>
            </a:pPr>
            <a:r>
              <a:rPr b="0" lang="it-IT" sz="3200" spc="-1" strike="noStrike">
                <a:solidFill>
                  <a:srgbClr val="000000"/>
                </a:solidFill>
                <a:latin typeface="Arial"/>
                <a:ea typeface="Arial"/>
              </a:rPr>
              <a:t>Accrescimento</a:t>
            </a:r>
            <a:endParaRPr b="0" lang="it-IT" sz="3200" spc="-1" strike="noStrike">
              <a:latin typeface="Arial"/>
            </a:endParaRPr>
          </a:p>
          <a:p>
            <a:pPr algn="ctr">
              <a:lnSpc>
                <a:spcPct val="90000"/>
              </a:lnSpc>
              <a:spcBef>
                <a:spcPts val="700"/>
              </a:spcBef>
            </a:pPr>
            <a:r>
              <a:rPr b="0" lang="it-IT" sz="3200" spc="-1" strike="noStrike">
                <a:solidFill>
                  <a:srgbClr val="000000"/>
                </a:solidFill>
                <a:latin typeface="Arial"/>
                <a:ea typeface="Arial"/>
              </a:rPr>
              <a:t>metodi di valutazione</a:t>
            </a:r>
            <a:endParaRPr b="0" lang="it-IT" sz="3200" spc="-1" strike="noStrike">
              <a:latin typeface="Arial"/>
            </a:endParaRPr>
          </a:p>
        </p:txBody>
      </p:sp>
      <p:sp>
        <p:nvSpPr>
          <p:cNvPr id="185" name="CustomShape 3"/>
          <p:cNvSpPr/>
          <p:nvPr/>
        </p:nvSpPr>
        <p:spPr>
          <a:xfrm>
            <a:off x="181800" y="4734000"/>
            <a:ext cx="11904480" cy="1391760"/>
          </a:xfrm>
          <a:prstGeom prst="rect">
            <a:avLst/>
          </a:prstGeom>
          <a:solidFill>
            <a:srgbClr val="ffffff"/>
          </a:solidFill>
          <a:ln w="12600">
            <a:noFill/>
          </a:ln>
        </p:spPr>
        <p:style>
          <a:lnRef idx="0"/>
          <a:fillRef idx="0"/>
          <a:effectRef idx="0"/>
          <a:fontRef idx="minor"/>
        </p:style>
        <p:txBody>
          <a:bodyPr lIns="45720" rIns="45720">
            <a:normAutofit/>
          </a:bodyPr>
          <a:p>
            <a:pPr marL="457560" indent="-200160" algn="just">
              <a:lnSpc>
                <a:spcPct val="100000"/>
              </a:lnSpc>
              <a:buClr>
                <a:srgbClr val="000000"/>
              </a:buClr>
              <a:buFont typeface="Symbol" charset="2"/>
              <a:buChar char=""/>
            </a:pPr>
            <a:r>
              <a:rPr b="0" lang="it-IT" sz="2000" spc="-1" strike="noStrike">
                <a:solidFill>
                  <a:srgbClr val="000000"/>
                </a:solidFill>
                <a:latin typeface="Arial"/>
                <a:ea typeface="Arial"/>
              </a:rPr>
              <a:t>La “normalità” dei valori misurati si colloca entro 1 DS (+-), entro il 16° e l’84° percentile.</a:t>
            </a:r>
            <a:endParaRPr b="0" lang="it-IT" sz="2000" spc="-1" strike="noStrike">
              <a:latin typeface="Arial"/>
            </a:endParaRPr>
          </a:p>
          <a:p>
            <a:pPr marL="457560" indent="-200160" algn="just">
              <a:lnSpc>
                <a:spcPct val="100000"/>
              </a:lnSpc>
              <a:buClr>
                <a:srgbClr val="000000"/>
              </a:buClr>
              <a:buFont typeface="Symbol" charset="2"/>
              <a:buChar char=""/>
            </a:pPr>
            <a:r>
              <a:rPr b="0" lang="it-IT" sz="2000" spc="-1" strike="noStrike">
                <a:solidFill>
                  <a:srgbClr val="000000"/>
                </a:solidFill>
                <a:latin typeface="Arial"/>
                <a:ea typeface="Arial"/>
              </a:rPr>
              <a:t>Attenzione ai valori che si situano tra 1 e 2 DS (+-), tra il 3° e il 16° percentile, e tra il 97° e l’84° percentile.</a:t>
            </a:r>
            <a:endParaRPr b="0" lang="it-IT" sz="2000" spc="-1" strike="noStrike">
              <a:latin typeface="Arial"/>
            </a:endParaRPr>
          </a:p>
          <a:p>
            <a:pPr marL="457560" indent="-200160" algn="just">
              <a:lnSpc>
                <a:spcPct val="100000"/>
              </a:lnSpc>
              <a:buClr>
                <a:srgbClr val="000000"/>
              </a:buClr>
              <a:buFont typeface="Symbol" charset="2"/>
              <a:buChar char=""/>
            </a:pPr>
            <a:r>
              <a:rPr b="0" lang="it-IT" sz="2000" spc="-1" strike="noStrike">
                <a:solidFill>
                  <a:srgbClr val="000000"/>
                </a:solidFill>
                <a:latin typeface="Arial"/>
                <a:ea typeface="Arial"/>
              </a:rPr>
              <a:t>Patologici i valori che si situano al di fuori delle 2 DS (+-), ossia sotto al 3° e sopra il 97° percentile.</a:t>
            </a:r>
            <a:endParaRPr b="0" lang="it-IT" sz="2000" spc="-1" strike="noStrike">
              <a:latin typeface="Arial"/>
            </a:endParaRPr>
          </a:p>
        </p:txBody>
      </p:sp>
    </p:spTree>
  </p:cSld>
  <mc:AlternateContent>
    <mc:Choice Requires="p14">
      <p:transition spd="slow" p14:dur="1200">
        <p:circle/>
      </p:transition>
    </mc:Choice>
    <mc:Fallback>
      <p:transition spd="slow">
        <p:circl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1682640" y="160200"/>
            <a:ext cx="8794440" cy="749880"/>
          </a:xfrm>
          <a:prstGeom prst="rect">
            <a:avLst/>
          </a:prstGeom>
          <a:noFill/>
          <a:ln w="12600">
            <a:noFill/>
          </a:ln>
        </p:spPr>
        <p:style>
          <a:lnRef idx="0"/>
          <a:fillRef idx="0"/>
          <a:effectRef idx="0"/>
          <a:fontRef idx="minor"/>
        </p:style>
        <p:txBody>
          <a:bodyPr lIns="45720" rIns="45720">
            <a:spAutoFit/>
          </a:bodyPr>
          <a:p>
            <a:pPr algn="ctr">
              <a:lnSpc>
                <a:spcPct val="90000"/>
              </a:lnSpc>
              <a:spcBef>
                <a:spcPts val="499"/>
              </a:spcBef>
            </a:pPr>
            <a:r>
              <a:rPr b="1" lang="it-IT" sz="2400" spc="-1" strike="noStrike">
                <a:solidFill>
                  <a:srgbClr val="000000"/>
                </a:solidFill>
                <a:latin typeface="Arial"/>
                <a:ea typeface="Arial"/>
              </a:rPr>
              <a:t>I valori misurati in una popolazione tendono a distribuirsi secondo una curva che rappresenta la loro distribuzione</a:t>
            </a:r>
            <a:endParaRPr b="0" lang="it-IT" sz="2400" spc="-1" strike="noStrike">
              <a:latin typeface="Arial"/>
            </a:endParaRPr>
          </a:p>
        </p:txBody>
      </p:sp>
      <p:pic>
        <p:nvPicPr>
          <p:cNvPr id="187" name="image.png" descr=""/>
          <p:cNvPicPr/>
          <p:nvPr/>
        </p:nvPicPr>
        <p:blipFill>
          <a:blip r:embed="rId1"/>
          <a:stretch/>
        </p:blipFill>
        <p:spPr>
          <a:xfrm>
            <a:off x="2478960" y="1506600"/>
            <a:ext cx="7202160" cy="4414320"/>
          </a:xfrm>
          <a:prstGeom prst="rect">
            <a:avLst/>
          </a:prstGeom>
          <a:ln w="12600">
            <a:noFill/>
          </a:ln>
        </p:spPr>
      </p:pic>
    </p:spTree>
  </p:cSld>
  <mc:AlternateContent>
    <mc:Choice Requires="p14">
      <p:transition spd="slow" p14:dur="1200">
        <p:circle/>
      </p:transition>
    </mc:Choice>
    <mc:Fallback>
      <p:transition spd="slow">
        <p:circl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Immagine" descr=""/>
          <p:cNvPicPr/>
          <p:nvPr/>
        </p:nvPicPr>
        <p:blipFill>
          <a:blip r:embed="rId1"/>
          <a:stretch/>
        </p:blipFill>
        <p:spPr>
          <a:xfrm>
            <a:off x="1750320" y="618480"/>
            <a:ext cx="4352040" cy="5621040"/>
          </a:xfrm>
          <a:prstGeom prst="rect">
            <a:avLst/>
          </a:prstGeom>
          <a:ln w="12600">
            <a:noFill/>
          </a:ln>
        </p:spPr>
      </p:pic>
      <p:pic>
        <p:nvPicPr>
          <p:cNvPr id="189" name="Immagine" descr=""/>
          <p:cNvPicPr/>
          <p:nvPr/>
        </p:nvPicPr>
        <p:blipFill>
          <a:blip r:embed="rId2"/>
          <a:stretch/>
        </p:blipFill>
        <p:spPr>
          <a:xfrm>
            <a:off x="6133680" y="618480"/>
            <a:ext cx="4295160" cy="5621040"/>
          </a:xfrm>
          <a:prstGeom prst="rect">
            <a:avLst/>
          </a:prstGeom>
          <a:ln w="12600">
            <a:noFill/>
          </a:ln>
        </p:spPr>
      </p:pic>
    </p:spTree>
  </p:cSld>
  <mc:AlternateContent>
    <mc:Choice Requires="p14">
      <p:transition spd="slow" p14:dur="1200">
        <p:circle/>
      </p:transition>
    </mc:Choice>
    <mc:Fallback>
      <p:transition spd="slow">
        <p:circl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Immagine 1" descr=""/>
          <p:cNvPicPr/>
          <p:nvPr/>
        </p:nvPicPr>
        <p:blipFill>
          <a:blip r:embed="rId1"/>
          <a:stretch/>
        </p:blipFill>
        <p:spPr>
          <a:xfrm>
            <a:off x="2275920" y="862200"/>
            <a:ext cx="7639920" cy="2733840"/>
          </a:xfrm>
          <a:prstGeom prst="rect">
            <a:avLst/>
          </a:prstGeom>
          <a:ln w="12600">
            <a:noFill/>
          </a:ln>
        </p:spPr>
      </p:pic>
      <p:sp>
        <p:nvSpPr>
          <p:cNvPr id="159" name="CustomShape 1"/>
          <p:cNvSpPr/>
          <p:nvPr/>
        </p:nvSpPr>
        <p:spPr>
          <a:xfrm>
            <a:off x="2782440" y="3824280"/>
            <a:ext cx="6626520" cy="173556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pPr>
            <a:r>
              <a:rPr b="0" lang="it-IT" sz="1800" spc="-1" strike="noStrike">
                <a:solidFill>
                  <a:srgbClr val="000000"/>
                </a:solidFill>
                <a:latin typeface="Calibri"/>
                <a:ea typeface="Calibri"/>
              </a:rPr>
              <a:t>Le malattie e i problemi ai quali vanno incontro i bambini sono quasi interamente età-dipendenti. L’età del bambino orienta:</a:t>
            </a:r>
            <a:endParaRPr b="0" lang="it-IT" sz="1800" spc="-1" strike="noStrike">
              <a:latin typeface="Arial"/>
            </a:endParaRPr>
          </a:p>
          <a:p>
            <a:pPr marL="285840" indent="-285480" algn="just">
              <a:lnSpc>
                <a:spcPct val="100000"/>
              </a:lnSpc>
              <a:buClr>
                <a:srgbClr val="000000"/>
              </a:buClr>
              <a:buFont typeface="Arial"/>
              <a:buChar char="•"/>
            </a:pPr>
            <a:r>
              <a:rPr b="0" lang="it-IT" sz="1800" spc="-1" strike="noStrike">
                <a:solidFill>
                  <a:srgbClr val="000000"/>
                </a:solidFill>
                <a:latin typeface="Calibri"/>
                <a:ea typeface="Calibri"/>
              </a:rPr>
              <a:t>le domande da porre durante la raccolta dell’anamnesi</a:t>
            </a:r>
            <a:endParaRPr b="0" lang="it-IT" sz="1800" spc="-1" strike="noStrike">
              <a:latin typeface="Arial"/>
            </a:endParaRPr>
          </a:p>
          <a:p>
            <a:pPr marL="285840" indent="-285480" algn="just">
              <a:lnSpc>
                <a:spcPct val="100000"/>
              </a:lnSpc>
              <a:buClr>
                <a:srgbClr val="000000"/>
              </a:buClr>
              <a:buFont typeface="Arial"/>
              <a:buChar char="•"/>
            </a:pPr>
            <a:r>
              <a:rPr b="0" lang="it-IT" sz="1800" spc="-1" strike="noStrike">
                <a:solidFill>
                  <a:srgbClr val="000000"/>
                </a:solidFill>
                <a:latin typeface="Calibri"/>
                <a:ea typeface="Calibri"/>
              </a:rPr>
              <a:t>come condurre la visita</a:t>
            </a:r>
            <a:endParaRPr b="0" lang="it-IT" sz="1800" spc="-1" strike="noStrike">
              <a:latin typeface="Arial"/>
            </a:endParaRPr>
          </a:p>
          <a:p>
            <a:pPr marL="285840" indent="-285480" algn="just">
              <a:lnSpc>
                <a:spcPct val="100000"/>
              </a:lnSpc>
              <a:buClr>
                <a:srgbClr val="000000"/>
              </a:buClr>
              <a:buFont typeface="Arial"/>
              <a:buChar char="•"/>
            </a:pPr>
            <a:r>
              <a:rPr b="0" lang="it-IT" sz="1800" spc="-1" strike="noStrike">
                <a:solidFill>
                  <a:srgbClr val="000000"/>
                </a:solidFill>
                <a:latin typeface="Calibri"/>
                <a:ea typeface="Calibri"/>
              </a:rPr>
              <a:t>le diagnosi o le diagnosi differenziali</a:t>
            </a:r>
            <a:endParaRPr b="0" lang="it-IT" sz="1800" spc="-1" strike="noStrike">
              <a:latin typeface="Arial"/>
            </a:endParaRPr>
          </a:p>
          <a:p>
            <a:pPr marL="285840" indent="-285480" algn="just">
              <a:lnSpc>
                <a:spcPct val="100000"/>
              </a:lnSpc>
              <a:buClr>
                <a:srgbClr val="000000"/>
              </a:buClr>
              <a:buFont typeface="Arial"/>
              <a:buChar char="•"/>
            </a:pPr>
            <a:r>
              <a:rPr b="0" lang="it-IT" sz="1800" spc="-1" strike="noStrike">
                <a:solidFill>
                  <a:srgbClr val="000000"/>
                </a:solidFill>
                <a:latin typeface="Calibri"/>
                <a:ea typeface="Calibri"/>
              </a:rPr>
              <a:t>il piano terapeutico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Immagine" descr=""/>
          <p:cNvPicPr/>
          <p:nvPr/>
        </p:nvPicPr>
        <p:blipFill>
          <a:blip r:embed="rId1"/>
          <a:stretch/>
        </p:blipFill>
        <p:spPr>
          <a:xfrm>
            <a:off x="1643040" y="558720"/>
            <a:ext cx="4448160" cy="5903280"/>
          </a:xfrm>
          <a:prstGeom prst="rect">
            <a:avLst/>
          </a:prstGeom>
          <a:ln w="12600">
            <a:noFill/>
          </a:ln>
        </p:spPr>
      </p:pic>
      <p:pic>
        <p:nvPicPr>
          <p:cNvPr id="191" name="Immagine" descr=""/>
          <p:cNvPicPr/>
          <p:nvPr/>
        </p:nvPicPr>
        <p:blipFill>
          <a:blip r:embed="rId2"/>
          <a:stretch/>
        </p:blipFill>
        <p:spPr>
          <a:xfrm>
            <a:off x="6089760" y="558720"/>
            <a:ext cx="4448160" cy="5902200"/>
          </a:xfrm>
          <a:prstGeom prst="rect">
            <a:avLst/>
          </a:prstGeom>
          <a:ln w="1260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Immagine" descr=""/>
          <p:cNvPicPr/>
          <p:nvPr/>
        </p:nvPicPr>
        <p:blipFill>
          <a:blip r:embed="rId1"/>
          <a:stretch/>
        </p:blipFill>
        <p:spPr>
          <a:xfrm>
            <a:off x="1563120" y="390240"/>
            <a:ext cx="4505760" cy="5965920"/>
          </a:xfrm>
          <a:prstGeom prst="rect">
            <a:avLst/>
          </a:prstGeom>
          <a:ln w="12600">
            <a:noFill/>
          </a:ln>
        </p:spPr>
      </p:pic>
      <p:pic>
        <p:nvPicPr>
          <p:cNvPr id="193" name="Immagine" descr=""/>
          <p:cNvPicPr/>
          <p:nvPr/>
        </p:nvPicPr>
        <p:blipFill>
          <a:blip r:embed="rId2"/>
          <a:stretch/>
        </p:blipFill>
        <p:spPr>
          <a:xfrm>
            <a:off x="6125040" y="406440"/>
            <a:ext cx="4473720" cy="5933880"/>
          </a:xfrm>
          <a:prstGeom prst="rect">
            <a:avLst/>
          </a:prstGeom>
          <a:ln w="1260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Immagine" descr=""/>
          <p:cNvPicPr/>
          <p:nvPr/>
        </p:nvPicPr>
        <p:blipFill>
          <a:blip r:embed="rId1"/>
          <a:stretch/>
        </p:blipFill>
        <p:spPr>
          <a:xfrm>
            <a:off x="1619280" y="431640"/>
            <a:ext cx="4474080" cy="5878800"/>
          </a:xfrm>
          <a:prstGeom prst="rect">
            <a:avLst/>
          </a:prstGeom>
          <a:ln w="12600">
            <a:noFill/>
          </a:ln>
        </p:spPr>
      </p:pic>
      <p:pic>
        <p:nvPicPr>
          <p:cNvPr id="195" name="Immagine" descr=""/>
          <p:cNvPicPr/>
          <p:nvPr/>
        </p:nvPicPr>
        <p:blipFill>
          <a:blip r:embed="rId2"/>
          <a:stretch/>
        </p:blipFill>
        <p:spPr>
          <a:xfrm>
            <a:off x="6145560" y="428040"/>
            <a:ext cx="4413600" cy="5886360"/>
          </a:xfrm>
          <a:prstGeom prst="rect">
            <a:avLst/>
          </a:prstGeom>
          <a:ln w="1260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Immagine" descr=""/>
          <p:cNvPicPr/>
          <p:nvPr/>
        </p:nvPicPr>
        <p:blipFill>
          <a:blip r:embed="rId1"/>
          <a:stretch/>
        </p:blipFill>
        <p:spPr>
          <a:xfrm>
            <a:off x="1577160" y="444960"/>
            <a:ext cx="4482360" cy="5967360"/>
          </a:xfrm>
          <a:prstGeom prst="rect">
            <a:avLst/>
          </a:prstGeom>
          <a:ln w="12600">
            <a:noFill/>
          </a:ln>
        </p:spPr>
      </p:pic>
      <p:pic>
        <p:nvPicPr>
          <p:cNvPr id="197" name="Immagine" descr=""/>
          <p:cNvPicPr/>
          <p:nvPr/>
        </p:nvPicPr>
        <p:blipFill>
          <a:blip r:embed="rId2"/>
          <a:stretch/>
        </p:blipFill>
        <p:spPr>
          <a:xfrm>
            <a:off x="6102000" y="437760"/>
            <a:ext cx="4507920" cy="5982120"/>
          </a:xfrm>
          <a:prstGeom prst="rect">
            <a:avLst/>
          </a:prstGeom>
          <a:ln w="1260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870840" y="240840"/>
            <a:ext cx="10450080" cy="595836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601"/>
              </a:spcBef>
            </a:pPr>
            <a:r>
              <a:rPr b="0" lang="it-IT" sz="2400" spc="-1" strike="noStrike">
                <a:solidFill>
                  <a:srgbClr val="ff2600"/>
                </a:solidFill>
                <a:latin typeface="Calibri"/>
                <a:ea typeface="Calibri"/>
              </a:rPr>
              <a:t>Anamnesi comportamentale</a:t>
            </a:r>
            <a:endParaRPr b="0" lang="it-IT" sz="2400" spc="-1" strike="noStrike">
              <a:latin typeface="Arial"/>
            </a:endParaRPr>
          </a:p>
          <a:p>
            <a:pPr marL="240480" indent="-240120" algn="just">
              <a:lnSpc>
                <a:spcPct val="100000"/>
              </a:lnSpc>
              <a:spcBef>
                <a:spcPts val="601"/>
              </a:spcBef>
              <a:buClr>
                <a:srgbClr val="000000"/>
              </a:buClr>
              <a:buFont typeface="Symbol" charset="2"/>
              <a:buChar char=""/>
            </a:pPr>
            <a:r>
              <a:rPr b="0" lang="it-IT" sz="2400" spc="-1" strike="noStrike">
                <a:solidFill>
                  <a:srgbClr val="000000"/>
                </a:solidFill>
                <a:latin typeface="Calibri"/>
                <a:ea typeface="Calibri"/>
              </a:rPr>
              <a:t>Il genitore deve riferire se il bambino è  ben adattato o difficile da contenere.</a:t>
            </a:r>
            <a:endParaRPr b="0" lang="it-IT" sz="2400" spc="-1" strike="noStrike">
              <a:latin typeface="Arial"/>
            </a:endParaRPr>
          </a:p>
          <a:p>
            <a:pPr marL="240480" indent="-240120" algn="just">
              <a:lnSpc>
                <a:spcPct val="100000"/>
              </a:lnSpc>
              <a:spcBef>
                <a:spcPts val="601"/>
              </a:spcBef>
              <a:buClr>
                <a:srgbClr val="000000"/>
              </a:buClr>
              <a:buFont typeface="Symbol" charset="2"/>
              <a:buChar char=""/>
            </a:pPr>
            <a:r>
              <a:rPr b="0" lang="it-IT" sz="2400" spc="-1" strike="noStrike">
                <a:solidFill>
                  <a:srgbClr val="000000"/>
                </a:solidFill>
                <a:latin typeface="Calibri"/>
                <a:ea typeface="Calibri"/>
              </a:rPr>
              <a:t>Il comportamento del bambino in risposta ai membri della famiglia, ad altri bambini, a persone sconosciute, a situazioni nuove e alla scuola possono dare indicazioni riguardo a problemi del comportamento.</a:t>
            </a:r>
            <a:endParaRPr b="0" lang="it-IT" sz="2400" spc="-1" strike="noStrike">
              <a:latin typeface="Arial"/>
            </a:endParaRPr>
          </a:p>
          <a:p>
            <a:pPr marL="240480" indent="-240120" algn="just">
              <a:lnSpc>
                <a:spcPct val="100000"/>
              </a:lnSpc>
              <a:spcBef>
                <a:spcPts val="601"/>
              </a:spcBef>
              <a:buClr>
                <a:srgbClr val="000000"/>
              </a:buClr>
              <a:buFont typeface="Symbol" charset="2"/>
              <a:buChar char=""/>
            </a:pPr>
            <a:r>
              <a:rPr b="0" lang="it-IT" sz="2400" spc="-1" strike="noStrike">
                <a:solidFill>
                  <a:srgbClr val="000000"/>
                </a:solidFill>
                <a:latin typeface="Calibri"/>
                <a:ea typeface="Calibri"/>
              </a:rPr>
              <a:t>Il bambino presenta frequenti e repentini cambiamenti d’umore, disturbi del sonno, fobie o picacismo (</a:t>
            </a:r>
            <a:r>
              <a:rPr b="0" lang="it-IT" sz="2400" spc="-1" strike="noStrike" u="sng">
                <a:solidFill>
                  <a:srgbClr val="0000ff"/>
                </a:solidFill>
                <a:uFillTx/>
                <a:latin typeface="Calibri"/>
                <a:ea typeface="Calibri"/>
                <a:hlinkClick r:id="rId1"/>
              </a:rPr>
              <a:t>disturbo del comportamento alimentare</a:t>
            </a:r>
            <a:r>
              <a:rPr b="0" lang="it-IT" sz="2400" spc="-1" strike="noStrike">
                <a:solidFill>
                  <a:srgbClr val="000000"/>
                </a:solidFill>
                <a:latin typeface="Calibri"/>
                <a:ea typeface="Calibri"/>
              </a:rPr>
              <a:t> caratterizzato dall'ingestione continuata nel tempo di sostanze non nutritive come </a:t>
            </a:r>
            <a:r>
              <a:rPr b="0" lang="it-IT" sz="2400" spc="-1" strike="noStrike" u="sng">
                <a:solidFill>
                  <a:srgbClr val="0000ff"/>
                </a:solidFill>
                <a:uFillTx/>
                <a:latin typeface="Calibri"/>
                <a:ea typeface="Calibri"/>
                <a:hlinkClick r:id="rId2"/>
              </a:rPr>
              <a:t>terra</a:t>
            </a:r>
            <a:r>
              <a:rPr b="0" lang="it-IT" sz="2400" spc="-1" strike="noStrike">
                <a:solidFill>
                  <a:srgbClr val="000000"/>
                </a:solidFill>
                <a:latin typeface="Calibri"/>
                <a:ea typeface="Calibri"/>
              </a:rPr>
              <a:t>, </a:t>
            </a:r>
            <a:r>
              <a:rPr b="0" lang="it-IT" sz="2400" spc="-1" strike="noStrike" u="sng">
                <a:solidFill>
                  <a:srgbClr val="0000ff"/>
                </a:solidFill>
                <a:uFillTx/>
                <a:latin typeface="Calibri"/>
                <a:ea typeface="Calibri"/>
                <a:hlinkClick r:id="rId3"/>
              </a:rPr>
              <a:t>sabbia</a:t>
            </a:r>
            <a:r>
              <a:rPr b="0" lang="it-IT" sz="2400" spc="-1" strike="noStrike">
                <a:solidFill>
                  <a:srgbClr val="000000"/>
                </a:solidFill>
                <a:latin typeface="Calibri"/>
                <a:ea typeface="Calibri"/>
              </a:rPr>
              <a:t>, </a:t>
            </a:r>
            <a:r>
              <a:rPr b="0" lang="it-IT" sz="2400" spc="-1" strike="noStrike" u="sng">
                <a:solidFill>
                  <a:srgbClr val="0000ff"/>
                </a:solidFill>
                <a:uFillTx/>
                <a:latin typeface="Calibri"/>
                <a:ea typeface="Calibri"/>
                <a:hlinkClick r:id="rId4"/>
              </a:rPr>
              <a:t>carta</a:t>
            </a:r>
            <a:r>
              <a:rPr b="0" lang="it-IT" sz="2400" spc="-1" strike="noStrike">
                <a:solidFill>
                  <a:srgbClr val="000000"/>
                </a:solidFill>
                <a:latin typeface="Calibri"/>
                <a:ea typeface="Calibri"/>
              </a:rPr>
              <a:t>, </a:t>
            </a:r>
            <a:r>
              <a:rPr b="0" lang="it-IT" sz="2400" spc="-1" strike="noStrike" u="sng">
                <a:solidFill>
                  <a:srgbClr val="0000ff"/>
                </a:solidFill>
                <a:uFillTx/>
                <a:latin typeface="Calibri"/>
                <a:ea typeface="Calibri"/>
                <a:hlinkClick r:id="rId5"/>
              </a:rPr>
              <a:t>gesso</a:t>
            </a:r>
            <a:r>
              <a:rPr b="0" lang="it-IT" sz="2400" spc="-1" strike="noStrike">
                <a:solidFill>
                  <a:srgbClr val="000000"/>
                </a:solidFill>
                <a:latin typeface="Calibri"/>
                <a:ea typeface="Calibri"/>
              </a:rPr>
              <a:t>, </a:t>
            </a:r>
            <a:r>
              <a:rPr b="0" lang="it-IT" sz="2400" spc="-1" strike="noStrike" u="sng">
                <a:solidFill>
                  <a:srgbClr val="0000ff"/>
                </a:solidFill>
                <a:uFillTx/>
                <a:latin typeface="Calibri"/>
                <a:ea typeface="Calibri"/>
                <a:hlinkClick r:id="rId6"/>
              </a:rPr>
              <a:t>legno</a:t>
            </a:r>
            <a:r>
              <a:rPr b="0" lang="it-IT" sz="2400" spc="-1" strike="noStrike">
                <a:solidFill>
                  <a:srgbClr val="000000"/>
                </a:solidFill>
                <a:latin typeface="Calibri"/>
                <a:ea typeface="Calibri"/>
              </a:rPr>
              <a:t>, etc).</a:t>
            </a:r>
            <a:endParaRPr b="0" lang="it-IT" sz="2400" spc="-1" strike="noStrike">
              <a:latin typeface="Arial"/>
            </a:endParaRPr>
          </a:p>
          <a:p>
            <a:pPr marL="240480" indent="-240120" algn="just">
              <a:lnSpc>
                <a:spcPct val="100000"/>
              </a:lnSpc>
              <a:spcBef>
                <a:spcPts val="601"/>
              </a:spcBef>
              <a:buClr>
                <a:srgbClr val="000000"/>
              </a:buClr>
              <a:buFont typeface="Symbol" charset="2"/>
              <a:buChar char=""/>
            </a:pPr>
            <a:r>
              <a:rPr b="0" lang="it-IT" sz="2400" spc="-1" strike="noStrike">
                <a:solidFill>
                  <a:srgbClr val="000000"/>
                </a:solidFill>
                <a:latin typeface="Calibri"/>
                <a:ea typeface="Calibri"/>
              </a:rPr>
              <a:t>Abitudini: succhia il pollice, si mangia le unghie.</a:t>
            </a:r>
            <a:endParaRPr b="0" lang="it-IT" sz="2400" spc="-1" strike="noStrike">
              <a:latin typeface="Arial"/>
            </a:endParaRPr>
          </a:p>
          <a:p>
            <a:pPr marL="240480" indent="-240120" algn="just">
              <a:lnSpc>
                <a:spcPct val="100000"/>
              </a:lnSpc>
              <a:spcBef>
                <a:spcPts val="601"/>
              </a:spcBef>
              <a:buClr>
                <a:srgbClr val="000000"/>
              </a:buClr>
              <a:buFont typeface="Symbol" charset="2"/>
              <a:buChar char=""/>
            </a:pPr>
            <a:r>
              <a:rPr b="0" lang="it-IT" sz="2400" spc="-1" strike="noStrike">
                <a:solidFill>
                  <a:srgbClr val="000000"/>
                </a:solidFill>
                <a:latin typeface="Calibri"/>
                <a:ea typeface="Calibri"/>
              </a:rPr>
              <a:t>Valutare se ci sono problemi nel controllo della vescica e dell’intestino. Per i bambini più grandi che non indossano più il pannolino, determinare l’età in cui il bambino è stato abituato a toglierlo, la presenza di enuresi (mancanza di controllo della vescica, di giorno o di notte) ed encopresi (perdita involontaria di feci che sporcano la biancheria).</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722160" y="1592640"/>
            <a:ext cx="10990800" cy="253908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1001"/>
              </a:spcBef>
            </a:pPr>
            <a:r>
              <a:rPr b="0" lang="it-IT" sz="1800" spc="-1" strike="noStrike">
                <a:solidFill>
                  <a:srgbClr val="ff0000"/>
                </a:solidFill>
                <a:latin typeface="Calibri"/>
                <a:ea typeface="Calibri"/>
              </a:rPr>
              <a:t>ANAMNESI FAMILIARE</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Usare un albero genealogico, che includa i genitori, i fratelli, i nonni e le rispettive età, stato di salute, eventuale causa di morte.</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Bambini nati morti, aborti, età e causa di morte di parenti prossimi.</a:t>
            </a:r>
            <a:endParaRPr b="0" lang="it-IT" sz="1800" spc="-1" strike="noStrike">
              <a:latin typeface="Arial"/>
            </a:endParaRPr>
          </a:p>
          <a:p>
            <a:pPr>
              <a:lnSpc>
                <a:spcPct val="100000"/>
              </a:lnSpc>
            </a:pPr>
            <a:r>
              <a:rPr b="0" lang="it-IT" sz="1800" spc="-1" strike="noStrike">
                <a:solidFill>
                  <a:srgbClr val="000000"/>
                </a:solidFill>
                <a:latin typeface="Calibri"/>
                <a:ea typeface="Calibri"/>
              </a:rPr>
              <a:t>Allergie, malattie del sangue, patologie di cuore, polmoni, reni, tubercolosi, febbre reumatica, convulsioni, disordini mentali, diabete, convulsioni, patologie cutanee o gastrointestinali, cancro, anomalie congenite.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Calibri"/>
              </a:rPr>
              <a:t>Stato di salute delle persone con cui viene a contatto il bambino.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1168920" y="1381680"/>
            <a:ext cx="9993960" cy="285660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pPr>
            <a:r>
              <a:rPr b="0" lang="it-IT" sz="1800" spc="-1" strike="noStrike">
                <a:solidFill>
                  <a:srgbClr val="ff0000"/>
                </a:solidFill>
                <a:latin typeface="Calibri"/>
                <a:ea typeface="Calibri"/>
              </a:rPr>
              <a:t>ANAMNESI SOCIALE</a:t>
            </a:r>
            <a:endParaRPr b="0" lang="it-IT" sz="1800" spc="-1" strike="noStrike">
              <a:latin typeface="Arial"/>
            </a:endParaRPr>
          </a:p>
          <a:p>
            <a:pPr marL="374040" indent="-373680" algn="just">
              <a:lnSpc>
                <a:spcPct val="100000"/>
              </a:lnSpc>
              <a:spcBef>
                <a:spcPts val="901"/>
              </a:spcBef>
              <a:buClr>
                <a:srgbClr val="000000"/>
              </a:buClr>
              <a:buFont typeface="Symbol" charset="2"/>
              <a:buChar char=""/>
            </a:pPr>
            <a:r>
              <a:rPr b="0" lang="it-IT" sz="1800" spc="-1" strike="noStrike">
                <a:solidFill>
                  <a:srgbClr val="000000"/>
                </a:solidFill>
                <a:latin typeface="Calibri"/>
                <a:ea typeface="Calibri"/>
              </a:rPr>
              <a:t>stato civile dei genitori</a:t>
            </a:r>
            <a:endParaRPr b="0" lang="it-IT" sz="1800" spc="-1" strike="noStrike">
              <a:latin typeface="Arial"/>
            </a:endParaRPr>
          </a:p>
          <a:p>
            <a:pPr marL="374040" indent="-373680" algn="just">
              <a:lnSpc>
                <a:spcPct val="100000"/>
              </a:lnSpc>
              <a:spcBef>
                <a:spcPts val="901"/>
              </a:spcBef>
              <a:buClr>
                <a:srgbClr val="000000"/>
              </a:buClr>
              <a:buFont typeface="Symbol" charset="2"/>
              <a:buChar char=""/>
            </a:pPr>
            <a:r>
              <a:rPr b="0" lang="it-IT" sz="1800" spc="-1" strike="noStrike">
                <a:solidFill>
                  <a:srgbClr val="000000"/>
                </a:solidFill>
                <a:latin typeface="Calibri"/>
                <a:ea typeface="Calibri"/>
              </a:rPr>
              <a:t>bagaglio culturale, educazione, impiego dei genitori</a:t>
            </a:r>
            <a:endParaRPr b="0" lang="it-IT" sz="1800" spc="-1" strike="noStrike">
              <a:latin typeface="Arial"/>
            </a:endParaRPr>
          </a:p>
          <a:p>
            <a:pPr marL="374040" indent="-373680" algn="just">
              <a:lnSpc>
                <a:spcPct val="100000"/>
              </a:lnSpc>
              <a:spcBef>
                <a:spcPts val="901"/>
              </a:spcBef>
              <a:buClr>
                <a:srgbClr val="000000"/>
              </a:buClr>
              <a:buFont typeface="Symbol" charset="2"/>
              <a:buChar char=""/>
            </a:pPr>
            <a:r>
              <a:rPr b="0" lang="it-IT" sz="1800" spc="-1" strike="noStrike">
                <a:solidFill>
                  <a:srgbClr val="000000"/>
                </a:solidFill>
                <a:latin typeface="Calibri"/>
                <a:ea typeface="Calibri"/>
              </a:rPr>
              <a:t>condizioni dell’abitazione, numero conviventi</a:t>
            </a:r>
            <a:endParaRPr b="0" lang="it-IT" sz="1800" spc="-1" strike="noStrike">
              <a:latin typeface="Arial"/>
            </a:endParaRPr>
          </a:p>
          <a:p>
            <a:pPr marL="374040" indent="-373680" algn="just">
              <a:lnSpc>
                <a:spcPct val="100000"/>
              </a:lnSpc>
              <a:spcBef>
                <a:spcPts val="901"/>
              </a:spcBef>
              <a:buClr>
                <a:srgbClr val="000000"/>
              </a:buClr>
              <a:buFont typeface="Symbol" charset="2"/>
              <a:buChar char=""/>
            </a:pPr>
            <a:r>
              <a:rPr b="0" lang="it-IT" sz="1800" spc="-1" strike="noStrike">
                <a:solidFill>
                  <a:srgbClr val="000000"/>
                </a:solidFill>
                <a:latin typeface="Calibri"/>
                <a:ea typeface="Calibri"/>
              </a:rPr>
              <a:t>se pertinente con il problema attuale del bambino, indagare dettagliatamente il modo di comportarsi dei membri della famiglia gli uni verso gli altri e verso il bambino</a:t>
            </a:r>
            <a:endParaRPr b="0" lang="it-IT" sz="1800" spc="-1" strike="noStrike">
              <a:latin typeface="Arial"/>
            </a:endParaRPr>
          </a:p>
          <a:p>
            <a:pPr marL="374040" indent="-373680" algn="just">
              <a:lnSpc>
                <a:spcPct val="100000"/>
              </a:lnSpc>
              <a:spcBef>
                <a:spcPts val="901"/>
              </a:spcBef>
              <a:buClr>
                <a:srgbClr val="000000"/>
              </a:buClr>
              <a:buFont typeface="Symbol" charset="2"/>
              <a:buChar char=""/>
            </a:pPr>
            <a:r>
              <a:rPr b="0" lang="it-IT" sz="1800" spc="-1" strike="noStrike">
                <a:solidFill>
                  <a:srgbClr val="000000"/>
                </a:solidFill>
                <a:latin typeface="Calibri"/>
                <a:ea typeface="Calibri"/>
              </a:rPr>
              <a:t>andamento scolastico ed eventuale presenza di specifici problemi di apprendimento o di comportamento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790560" y="1795320"/>
            <a:ext cx="10835280" cy="186336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1001"/>
              </a:spcBef>
            </a:pPr>
            <a:r>
              <a:rPr b="1" lang="it-IT" sz="1800" spc="-1" strike="noStrike">
                <a:solidFill>
                  <a:srgbClr val="ff0000"/>
                </a:solidFill>
                <a:latin typeface="Calibri"/>
                <a:ea typeface="Calibri"/>
              </a:rPr>
              <a:t>VALUTAZIONE ANAMNESTICA SISTEMATICA DEGLI APPARATI</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Una valutazione sistematica dei singoli apparati sarà utile per diversi intenti. Spesso aiuterà a scoprire segni o sintomi sfuggiti durante la raccolta dell’anamnesi patologica prossima; potrà guidare il medico verso domande su apparati che hanno qualche connessione indiretta con il problema attuale (es. eczema in un bambino con asma); infine, servirà come strumento di screening per sintomi, passati o presenti, non riferiti nella prima parte dell’anamnesi. Nel redigere questa parte non è necessario ripetere informazioni  precedentemente annotate.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785880" y="889560"/>
            <a:ext cx="10619640" cy="4841280"/>
          </a:xfrm>
          <a:prstGeom prst="rect">
            <a:avLst/>
          </a:prstGeom>
          <a:noFill/>
          <a:ln w="12600">
            <a:noFill/>
          </a:ln>
        </p:spPr>
        <p:style>
          <a:lnRef idx="0"/>
          <a:fillRef idx="0"/>
          <a:effectRef idx="0"/>
          <a:fontRef idx="minor"/>
        </p:style>
        <p:txBody>
          <a:bodyPr lIns="45720" rIns="45720" tIns="45000" bIns="45000">
            <a:spAutoFit/>
          </a:bodyPr>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GENERALE: </a:t>
            </a:r>
            <a:r>
              <a:rPr b="0" i="1" lang="it-IT" sz="1600" spc="-1" strike="noStrike">
                <a:solidFill>
                  <a:srgbClr val="000000"/>
                </a:solidFill>
                <a:latin typeface="Calibri"/>
                <a:ea typeface="Calibri"/>
              </a:rPr>
              <a:t>Hai la febbre? Brividi o sudore? Il peso è variato recentemente? Ti sei sentito “non in forma”?</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CUTE:</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problemi di pelle? Hai delle eruzioni cutanee? Hai prurito? Hai delle irritazioni sulla pelle? Hai notate qualche cambiamento nei tuoi capelli o nelle unghie?</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APPARATO EMOPOIETICO: </a:t>
            </a:r>
            <a:r>
              <a:rPr b="0" i="1" lang="it-IT" sz="1600" spc="-1" strike="noStrike">
                <a:solidFill>
                  <a:srgbClr val="000000"/>
                </a:solidFill>
                <a:latin typeface="Calibri"/>
                <a:ea typeface="Calibri"/>
              </a:rPr>
              <a:t>Hai la tendenza a formazione di lividi? Ti sanguinano le gengive? Hai mai sanguinato troppo a lungo dopo un’operazione, una procedura dentale o una ferita? Nessuna storia di anemia?</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CAPO:</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sofferto di gravi mal di testa? Cefalea frequente? Storia di traumi cranici?</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OCCHI:</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qualche problema agli occhi? Com’è la tua vista? Indossi gli occhiali o le lenti a contatto? Vedi mai doppio? Vedi punti o lampi luminosi? Hai dolore agli occhi?</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ORECCHIE:</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problemi alle orecchie? Ci senti bene? Senti dei tintinnii o dei ronzii? Ti vengono le vertigini? Hai dolore o fuoriuscita di secrezioni dalle orecchie?</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NASO:</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Ti sanguina il naso? Com’è il tuo olfatto? Hai fuoriuscita di secrezioni dal naso? L’aria passa liberamente dal naso?</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BOCCA:</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Quali sono le condizioni dei tuoi denti? Hai dolore/irritazione alla lingua? Hai qualche dolore/fastidio in bocca?</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FARINGE e LARINGE:</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frequenti mal di gola? Abbassamenti di voce?</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COLLO:</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problemi al collo? Gonfiore? Ghiandole ingrossate?</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APPARATO</a:t>
            </a:r>
            <a:r>
              <a:rPr b="0" lang="it-IT" sz="1600" spc="-1" strike="noStrike">
                <a:solidFill>
                  <a:srgbClr val="000000"/>
                </a:solidFill>
                <a:latin typeface="Calibri"/>
                <a:ea typeface="Calibri"/>
              </a:rPr>
              <a:t> </a:t>
            </a:r>
            <a:r>
              <a:rPr b="1" lang="it-IT" sz="1600" spc="-1" strike="noStrike">
                <a:solidFill>
                  <a:srgbClr val="000000"/>
                </a:solidFill>
                <a:latin typeface="Calibri"/>
                <a:ea typeface="Calibri"/>
              </a:rPr>
              <a:t>RESPIRATORIO:</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problemi ai polmoni? Hai la tosse? Se sì, con espettorato (quanto, come)? Hai mai tossito sangue? Hai il fiato corto? Hai dei sibili? Hai dolore al petto?</a:t>
            </a:r>
            <a:endParaRPr b="0" lang="it-IT" sz="1600" spc="-1" strike="noStrike">
              <a:latin typeface="Arial"/>
            </a:endParaRPr>
          </a:p>
          <a:p>
            <a:pPr marL="343080" indent="-342720" algn="just">
              <a:lnSpc>
                <a:spcPct val="100000"/>
              </a:lnSpc>
              <a:spcBef>
                <a:spcPts val="1001"/>
              </a:spcBef>
              <a:buClr>
                <a:srgbClr val="000000"/>
              </a:buClr>
              <a:buFont typeface="Arial"/>
              <a:buChar char="•"/>
            </a:pPr>
            <a:r>
              <a:rPr b="1" lang="it-IT" sz="1600" spc="-1" strike="noStrike">
                <a:solidFill>
                  <a:srgbClr val="000000"/>
                </a:solidFill>
                <a:latin typeface="Calibri"/>
                <a:ea typeface="Calibri"/>
              </a:rPr>
              <a:t>APPARATO CARDIOVASCOLARE:</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una storia di ipertensione? Hai avuto un soffio cardiaco? Hai dolori al petto? Dove? Sono legati all’esercizio fisico? Al respiro? Hai mai avvertito il cuore battere velocemente o palpitazioni? Hai il fiato corto di notte? Hai i piedi e le caviglie gonfi? Hai dolore ai polpacci mentre cammini? Hai delle vene varicose? Storia di flebiti?</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485640" y="240840"/>
            <a:ext cx="11220480" cy="6185160"/>
          </a:xfrm>
          <a:prstGeom prst="rect">
            <a:avLst/>
          </a:prstGeom>
          <a:noFill/>
          <a:ln w="12600">
            <a:noFill/>
          </a:ln>
        </p:spPr>
        <p:style>
          <a:lnRef idx="0"/>
          <a:fillRef idx="0"/>
          <a:effectRef idx="0"/>
          <a:fontRef idx="minor"/>
        </p:style>
        <p:txBody>
          <a:bodyPr lIns="45720" rIns="45720" tIns="45000" bIns="45000">
            <a:spAutoFit/>
          </a:bodyPr>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APPARATO GASTROINTESTINALE:</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mai avuto problemi intestinali o di digestione? Com’è l’appetito? Hai problemi a deglutire? Hai bruciore di stomaco o eruttazioni? Nausea? Vomito? Hai mai vomitato sangue? Hai dolore da qualche parte all’addome? Hai mai avuto un colorito giallo della cute (sei mai stato itterico)? Come sono le tue funzioni intestinali? Hai dolore quando vai di corpo?</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APPARATO URINARIO:</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problemi ai reni o alla vescica? Quante volte urini nelle 24 ore? Urini durante la notte? Hai dolore o bruciore quando urini? Hai problemi ad iniziare il getto di urina? Hai mai notato sangue nelle urine? Hai dolore alla schiena? Hai mai perso il controllo della vescica?</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APPARATO GENITALE FEMMINILE *:</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Quando hai iniziato ad avere le mestruazioni? Sei mai stata incinta? Quanti figli viventi? Gravidanze interrotte? Hai problemi con il ciclo? Quando hai avuto l’ultimo ciclo? Usi un metodo contraccettivo? Hai avuto malattie veneree? Hai problemi sessuali? Quali sono le tue preferenze sessuali? Hai delle perdite vaginali?</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APPARATO GENITALE MASCHILE *: </a:t>
            </a:r>
            <a:r>
              <a:rPr b="0" i="1" lang="it-IT" sz="1600" spc="-1" strike="noStrike">
                <a:solidFill>
                  <a:srgbClr val="000000"/>
                </a:solidFill>
                <a:latin typeface="Calibri"/>
                <a:ea typeface="Calibri"/>
              </a:rPr>
              <a:t>Irritazioni ai genitali? Hai mai avuto perdite uretrali? Dolore o gonfiore ai testicoli? Hai avuto malattie veneree? Hai problemi sessuali? Quali sono le tue preferenze sessuali?</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APPARATO ENDOCRINO:</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Problemi di tiroide? Gozzo? Occhi prominenti? Tremori? Diabete? Sete eccessiva? Aumento marcato della quantità di urina? Cambiamenti nei lineamenti facciali, o nelle dimensioni delle mani e dei piedi?</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APPARATO MUSCOLOSCHELETRICO: </a:t>
            </a:r>
            <a:r>
              <a:rPr b="0" i="1" lang="it-IT" sz="1600" spc="-1" strike="noStrike">
                <a:solidFill>
                  <a:srgbClr val="000000"/>
                </a:solidFill>
                <a:latin typeface="Calibri"/>
                <a:ea typeface="Calibri"/>
              </a:rPr>
              <a:t>Hai problemi alle articolazioni? Ai muscoli? Dolori alla schiena? Dolori alle articolazioni (arrossamenti? gonfiore? limitazione dei movimenti?) Fratture alle ossa o problemi alle articolazioni?</a:t>
            </a:r>
            <a:endParaRPr b="0" lang="it-IT" sz="1600" spc="-1" strike="noStrike">
              <a:latin typeface="Arial"/>
            </a:endParaRPr>
          </a:p>
          <a:p>
            <a:pPr marL="343080" indent="-342720" algn="just">
              <a:lnSpc>
                <a:spcPct val="100000"/>
              </a:lnSpc>
              <a:buClr>
                <a:srgbClr val="000000"/>
              </a:buClr>
              <a:buFont typeface="Arial"/>
              <a:buChar char="•"/>
            </a:pPr>
            <a:r>
              <a:rPr b="1" lang="it-IT" sz="1600" spc="-1" strike="noStrike">
                <a:solidFill>
                  <a:srgbClr val="000000"/>
                </a:solidFill>
                <a:latin typeface="Calibri"/>
                <a:ea typeface="Calibri"/>
              </a:rPr>
              <a:t>SISTEMA NERVOSO:</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Storia di svenimenti? Perdita di coscienza? Convulsioni o crisi epilettiche? Hai notato recenti cambiamenti della memoria? Paralisi? Hai mai perso la sensibilità in qualche punto? Hai problemi di coordinazione? Problemi a camminare? Debolezza di qualche muscolo?</a:t>
            </a:r>
            <a:endParaRPr b="0" lang="it-IT" sz="1600" spc="-1" strike="noStrike">
              <a:latin typeface="Arial"/>
            </a:endParaRPr>
          </a:p>
          <a:p>
            <a:pPr marL="343080" indent="-342720" algn="just">
              <a:lnSpc>
                <a:spcPct val="100000"/>
              </a:lnSpc>
              <a:spcBef>
                <a:spcPts val="1001"/>
              </a:spcBef>
              <a:buClr>
                <a:srgbClr val="000000"/>
              </a:buClr>
              <a:buFont typeface="Arial"/>
              <a:buChar char="•"/>
            </a:pPr>
            <a:r>
              <a:rPr b="1" lang="it-IT" sz="1600" spc="-1" strike="noStrike">
                <a:solidFill>
                  <a:srgbClr val="000000"/>
                </a:solidFill>
                <a:latin typeface="Calibri"/>
                <a:ea typeface="Calibri"/>
              </a:rPr>
              <a:t>VALUTAZIONE PSICHIATRICA *:</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Hai avuto problemi nervosi o emozionali? Hai avuto periodi in cui ti sei sentito depresso per giorni o settimane? Hai avuto periodi in cui ti sei sentito euforico per giorni o settimane? Ti sei mai sentito confuso? Hai problemi di sonno? Hai mai avuto pensieri strani o preoccupanti? Hai notato cambiamenti nella tua personalità? Ti senti diverso nel tuo atteggiamento nei confronti delle persone?</a:t>
            </a:r>
            <a:endParaRPr b="0" lang="it-IT" sz="1600" spc="-1" strike="noStrike">
              <a:latin typeface="Arial"/>
            </a:endParaRPr>
          </a:p>
          <a:p>
            <a:pPr marL="343080" indent="-342720" algn="just">
              <a:lnSpc>
                <a:spcPct val="100000"/>
              </a:lnSpc>
              <a:spcBef>
                <a:spcPts val="1001"/>
              </a:spcBef>
              <a:buClr>
                <a:srgbClr val="000000"/>
              </a:buClr>
              <a:buFont typeface="Arial"/>
              <a:buChar char="•"/>
            </a:pPr>
            <a:r>
              <a:rPr b="1" lang="it-IT" sz="1600" spc="-1" strike="noStrike">
                <a:solidFill>
                  <a:srgbClr val="000000"/>
                </a:solidFill>
                <a:latin typeface="Calibri"/>
                <a:ea typeface="Calibri"/>
              </a:rPr>
              <a:t>*</a:t>
            </a:r>
            <a:r>
              <a:rPr b="0" lang="it-IT" sz="1600" spc="-1" strike="noStrike">
                <a:solidFill>
                  <a:srgbClr val="000000"/>
                </a:solidFill>
                <a:latin typeface="Calibri"/>
                <a:ea typeface="Calibri"/>
              </a:rPr>
              <a:t> Per domande a riguardo dell’apparato genitale e abitudini sessuali, e nella valutazione psichiatrica, bisognerà prestare estrema attenzione alla privacy del giovane paziente. </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1218240" y="728280"/>
            <a:ext cx="9755280" cy="4388760"/>
          </a:xfrm>
          <a:prstGeom prst="rect">
            <a:avLst/>
          </a:prstGeom>
          <a:noFill/>
          <a:ln w="12600">
            <a:noFill/>
          </a:ln>
        </p:spPr>
        <p:style>
          <a:lnRef idx="0"/>
          <a:fillRef idx="0"/>
          <a:effectRef idx="0"/>
          <a:fontRef idx="minor"/>
        </p:style>
        <p:txBody>
          <a:bodyPr lIns="45720" rIns="45720" tIns="45000" bIns="45000">
            <a:spAutoFit/>
          </a:bodyPr>
          <a:p>
            <a:pPr marL="285840" indent="-285480" algn="just">
              <a:lnSpc>
                <a:spcPct val="100000"/>
              </a:lnSpc>
              <a:spcBef>
                <a:spcPts val="601"/>
              </a:spcBef>
              <a:buClr>
                <a:srgbClr val="000000"/>
              </a:buClr>
              <a:buFont typeface="StarSymbol"/>
              <a:buChar char="▪"/>
            </a:pPr>
            <a:r>
              <a:rPr b="0" lang="it-IT" sz="1800" spc="-1" strike="noStrike">
                <a:solidFill>
                  <a:srgbClr val="000000"/>
                </a:solidFill>
                <a:latin typeface="Calibri"/>
                <a:ea typeface="Calibri"/>
              </a:rPr>
              <a:t>Quando si accolgono il bambino, i genitori e i fratelli verificare di conoscere il nome del bambino e il sesso. Chiedere al bambino come preferisce essere chiamato.</a:t>
            </a:r>
            <a:endParaRPr b="0" lang="it-IT" sz="1800" spc="-1" strike="noStrike">
              <a:latin typeface="Arial"/>
            </a:endParaRPr>
          </a:p>
          <a:p>
            <a:pPr marL="285840" indent="-285480" algn="just">
              <a:lnSpc>
                <a:spcPct val="100000"/>
              </a:lnSpc>
              <a:spcBef>
                <a:spcPts val="601"/>
              </a:spcBef>
              <a:buClr>
                <a:srgbClr val="000000"/>
              </a:buClr>
              <a:buFont typeface="StarSymbol"/>
              <a:buChar char="▪"/>
            </a:pPr>
            <a:r>
              <a:rPr b="0" lang="it-IT" sz="1800" spc="-1" strike="noStrike">
                <a:solidFill>
                  <a:srgbClr val="000000"/>
                </a:solidFill>
                <a:latin typeface="Calibri"/>
                <a:ea typeface="Calibri"/>
              </a:rPr>
              <a:t>Presentarsi.</a:t>
            </a:r>
            <a:endParaRPr b="0" lang="it-IT" sz="1800" spc="-1" strike="noStrike">
              <a:latin typeface="Arial"/>
            </a:endParaRPr>
          </a:p>
          <a:p>
            <a:pPr marL="285840" indent="-285480" algn="just">
              <a:lnSpc>
                <a:spcPct val="100000"/>
              </a:lnSpc>
              <a:spcBef>
                <a:spcPts val="601"/>
              </a:spcBef>
              <a:buClr>
                <a:srgbClr val="000000"/>
              </a:buClr>
              <a:buFont typeface="StarSymbol"/>
              <a:buChar char="▪"/>
            </a:pPr>
            <a:r>
              <a:rPr b="0" lang="it-IT" sz="1800" spc="-1" strike="noStrike">
                <a:solidFill>
                  <a:srgbClr val="000000"/>
                </a:solidFill>
                <a:latin typeface="Calibri"/>
                <a:ea typeface="Calibri"/>
              </a:rPr>
              <a:t>Chiarire il tipo di parentela esistente tra gli adulti e il bambino che si sta esaminando.</a:t>
            </a:r>
            <a:endParaRPr b="0" lang="it-IT" sz="1800" spc="-1" strike="noStrike">
              <a:latin typeface="Arial"/>
            </a:endParaRPr>
          </a:p>
          <a:p>
            <a:pPr marL="285840" indent="-285480" algn="just">
              <a:lnSpc>
                <a:spcPct val="100000"/>
              </a:lnSpc>
              <a:spcBef>
                <a:spcPts val="601"/>
              </a:spcBef>
              <a:buClr>
                <a:srgbClr val="000000"/>
              </a:buClr>
              <a:buFont typeface="StarSymbol"/>
              <a:buChar char="▪"/>
            </a:pPr>
            <a:r>
              <a:rPr b="0" lang="it-IT" sz="1800" spc="-1" strike="noStrike">
                <a:solidFill>
                  <a:srgbClr val="000000"/>
                </a:solidFill>
                <a:latin typeface="Calibri"/>
                <a:ea typeface="Calibri"/>
              </a:rPr>
              <a:t>Stabilire un contatto visivo e una buona relazione con la famiglia, ma mantenere inizialmente una distanza appropriata dal bambino. I lattanti e alcuni bimbi sono più tranquilli in braccio ai genitori. I bambini più piccoli possono richiedere del tempo per sentirsi a proprio agio.</a:t>
            </a:r>
            <a:endParaRPr b="0" lang="it-IT" sz="1800" spc="-1" strike="noStrike">
              <a:latin typeface="Arial"/>
            </a:endParaRPr>
          </a:p>
          <a:p>
            <a:pPr marL="285840" indent="-285480" algn="just">
              <a:lnSpc>
                <a:spcPct val="100000"/>
              </a:lnSpc>
              <a:spcBef>
                <a:spcPts val="601"/>
              </a:spcBef>
              <a:buClr>
                <a:srgbClr val="000000"/>
              </a:buClr>
              <a:buFont typeface="StarSymbol"/>
              <a:buChar char="▪"/>
            </a:pPr>
            <a:r>
              <a:rPr b="0" lang="it-IT" sz="1800" spc="-1" strike="noStrike">
                <a:solidFill>
                  <a:srgbClr val="000000"/>
                </a:solidFill>
                <a:latin typeface="Calibri"/>
                <a:ea typeface="Calibri"/>
              </a:rPr>
              <a:t>Osservare come i bambini giocano e interagiscono con gli eventuali fratelli presenti.</a:t>
            </a:r>
            <a:endParaRPr b="0" lang="it-IT" sz="1800" spc="-1" strike="noStrike">
              <a:latin typeface="Arial"/>
            </a:endParaRPr>
          </a:p>
          <a:p>
            <a:pPr marL="285840" indent="-285480" algn="just">
              <a:lnSpc>
                <a:spcPct val="100000"/>
              </a:lnSpc>
              <a:spcBef>
                <a:spcPts val="601"/>
              </a:spcBef>
              <a:buClr>
                <a:srgbClr val="000000"/>
              </a:buClr>
              <a:buFont typeface="StarSymbol"/>
              <a:buChar char="▪"/>
            </a:pPr>
            <a:r>
              <a:rPr b="0" lang="it-IT" sz="1800" spc="-1" strike="noStrike">
                <a:solidFill>
                  <a:srgbClr val="000000"/>
                </a:solidFill>
                <a:latin typeface="Calibri"/>
                <a:ea typeface="Calibri"/>
              </a:rPr>
              <a:t>Non dimenticare di rivolgere delle domande al bambino, quando ciò si ritenga opportuno.</a:t>
            </a:r>
            <a:endParaRPr b="0" lang="it-IT" sz="1800" spc="-1" strike="noStrike">
              <a:latin typeface="Arial"/>
            </a:endParaRPr>
          </a:p>
          <a:p>
            <a:pPr marL="285840" indent="-285480" algn="just">
              <a:lnSpc>
                <a:spcPct val="100000"/>
              </a:lnSpc>
              <a:spcBef>
                <a:spcPts val="601"/>
              </a:spcBef>
              <a:buClr>
                <a:srgbClr val="000000"/>
              </a:buClr>
              <a:buFont typeface="StarSymbol"/>
              <a:buChar char="▪"/>
            </a:pPr>
            <a:r>
              <a:rPr b="0" lang="it-IT" sz="1800" spc="-1" strike="noStrike">
                <a:solidFill>
                  <a:srgbClr val="000000"/>
                </a:solidFill>
                <a:latin typeface="Calibri"/>
                <a:ea typeface="Calibri"/>
              </a:rPr>
              <a:t>Ci saranno momenti in cui i genitori chiederanno di escludere la presenza del bambino, e casi in cui i bambini dovranno essere visitati da soli. Questo generalmente accade per evitare ai bambini più grandi, teenager o giovani adulti, l’imbarazzo nel rivelare informazioni delicate. Queste situazioni dovranno essere gestite con tatto, spesso decidendo di parlare separatamente con ciascuno. Date agli adolescenti l’opportunità di parlarvi da soli.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3960000" y="1800000"/>
            <a:ext cx="3841920" cy="1325160"/>
          </a:xfrm>
          <a:prstGeom prst="rect">
            <a:avLst/>
          </a:prstGeom>
          <a:noFill/>
          <a:ln w="12600">
            <a:noFill/>
          </a:ln>
        </p:spPr>
        <p:txBody>
          <a:bodyPr lIns="45720" rIns="45720" tIns="45000" bIns="45000" anchor="ctr">
            <a:noAutofit/>
          </a:bodyPr>
          <a:p>
            <a:pPr>
              <a:lnSpc>
                <a:spcPct val="90000"/>
              </a:lnSpc>
            </a:pPr>
            <a:r>
              <a:rPr b="0" lang="it-IT" sz="4400" spc="-1" strike="noStrike">
                <a:solidFill>
                  <a:srgbClr val="000000"/>
                </a:solidFill>
                <a:latin typeface="Calibri Light"/>
                <a:ea typeface="Calibri Light"/>
              </a:rPr>
              <a:t>Esame Obiettivo</a:t>
            </a:r>
            <a:endParaRPr b="0" lang="it-IT"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1818000" y="1282680"/>
            <a:ext cx="8555760" cy="348912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1001"/>
              </a:spcBef>
            </a:pPr>
            <a:r>
              <a:rPr b="1" lang="it-IT" sz="1800" spc="-1" strike="noStrike">
                <a:solidFill>
                  <a:srgbClr val="ff0000"/>
                </a:solidFill>
                <a:latin typeface="Calibri"/>
                <a:ea typeface="Calibri"/>
              </a:rPr>
              <a:t>ESAME OBIETTIVO</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Ogni bambino dovrebbe essere sottoposto ad una visita sistematica completa periodica (vedi Bilanci di Salute). L’esame fisico non si dovrebbe limitare unicamente a quelle parti del corpo coinvolte nel problema che il piccolo paziente presenta al momento.</a:t>
            </a:r>
            <a:endParaRPr b="0" lang="it-IT" sz="1800" spc="-1" strike="noStrike">
              <a:latin typeface="Arial"/>
            </a:endParaRPr>
          </a:p>
          <a:p>
            <a:pPr algn="just">
              <a:lnSpc>
                <a:spcPct val="100000"/>
              </a:lnSpc>
              <a:spcBef>
                <a:spcPts val="1001"/>
              </a:spcBef>
            </a:pPr>
            <a:r>
              <a:rPr b="1" lang="it-IT" sz="1800" spc="-1" strike="noStrike">
                <a:solidFill>
                  <a:srgbClr val="ff0000"/>
                </a:solidFill>
                <a:latin typeface="Calibri"/>
                <a:ea typeface="Calibri"/>
              </a:rPr>
              <a:t>Approccio al bambino</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Bisognerebbe utilizzare il tempo necessario per la conoscenza del bambino e per permettere a lui/lei di prendere confidenza con l’esaminatore. Il bambino dovrebbe essere trattato come un individuo i cui sentimenti e le cui sensibilità siano già ben sviluppate e il comportamento dell’esaminatore dovrebbe essere appropriato all’età del bambino. Un comportamento amichevole, una voce calma e un approccio tranquillo faciliteranno la visita.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868320" y="1933560"/>
            <a:ext cx="10455120" cy="293220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1701"/>
              </a:spcBef>
            </a:pPr>
            <a:r>
              <a:rPr b="1" lang="it-IT" sz="1800" spc="-1" strike="noStrike">
                <a:solidFill>
                  <a:srgbClr val="ff0000"/>
                </a:solidFill>
                <a:latin typeface="Calibri"/>
                <a:ea typeface="Calibri"/>
              </a:rPr>
              <a:t>Osservazione del paziente</a:t>
            </a:r>
            <a:endParaRPr b="0" lang="it-IT" sz="1800" spc="-1" strike="noStrike">
              <a:latin typeface="Arial"/>
            </a:endParaRPr>
          </a:p>
          <a:p>
            <a:pPr algn="just">
              <a:lnSpc>
                <a:spcPct val="100000"/>
              </a:lnSpc>
              <a:spcBef>
                <a:spcPts val="1701"/>
              </a:spcBef>
            </a:pPr>
            <a:r>
              <a:rPr b="0" lang="it-IT" sz="1800" spc="-1" strike="noStrike">
                <a:solidFill>
                  <a:srgbClr val="000000"/>
                </a:solidFill>
                <a:latin typeface="Calibri"/>
                <a:ea typeface="Calibri"/>
              </a:rPr>
              <a:t>Sebbene il bambino molto piccolo potrebbe non essere ancora in grado di parlare, si potrebbero ricevere molte informazioni dal suo essere curioso e reattivo.</a:t>
            </a:r>
            <a:endParaRPr b="0" lang="it-IT" sz="1800" spc="-1" strike="noStrike">
              <a:latin typeface="Arial"/>
            </a:endParaRPr>
          </a:p>
          <a:p>
            <a:pPr algn="just">
              <a:lnSpc>
                <a:spcPct val="100000"/>
              </a:lnSpc>
              <a:spcBef>
                <a:spcPts val="1701"/>
              </a:spcBef>
            </a:pPr>
            <a:r>
              <a:rPr b="0" lang="it-IT" sz="1800" spc="-1" strike="noStrike">
                <a:solidFill>
                  <a:srgbClr val="000000"/>
                </a:solidFill>
                <a:latin typeface="Calibri"/>
                <a:ea typeface="Calibri"/>
              </a:rPr>
              <a:t>La valutazione globale del bambino dovrebbe includere le impressioni ottenute dal primo momento in cui è entrato fino a quando esce; non ci si dovrebbe basare esclusivamente sul periodo di tempo in cui il paziente è steso sul lettino da visita.</a:t>
            </a:r>
            <a:endParaRPr b="0" lang="it-IT" sz="1800" spc="-1" strike="noStrike">
              <a:latin typeface="Arial"/>
            </a:endParaRPr>
          </a:p>
          <a:p>
            <a:pPr algn="just">
              <a:lnSpc>
                <a:spcPct val="100000"/>
              </a:lnSpc>
              <a:spcBef>
                <a:spcPts val="1701"/>
              </a:spcBef>
            </a:pPr>
            <a:r>
              <a:rPr b="0" lang="it-IT" sz="1800" spc="-1" strike="noStrike">
                <a:solidFill>
                  <a:srgbClr val="000000"/>
                </a:solidFill>
                <a:latin typeface="Calibri"/>
                <a:ea typeface="Calibri"/>
              </a:rPr>
              <a:t>In generale, si possono ottenere molte più informazioni da un’attenta ispezione che da ogni altra tipologia di esame.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795240" y="1177200"/>
            <a:ext cx="10600920" cy="401688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1001"/>
              </a:spcBef>
            </a:pPr>
            <a:r>
              <a:rPr b="1" lang="it-IT" sz="1800" spc="-1" strike="noStrike">
                <a:solidFill>
                  <a:srgbClr val="ff0000"/>
                </a:solidFill>
                <a:latin typeface="Calibri"/>
                <a:ea typeface="Calibri"/>
              </a:rPr>
              <a:t>Sequenza della visita</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Abilità, tatto e pazienza sono richiesti per raccogliere un carico ottimale di informazioni quando si visita un bambino.</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Non ci sono metodi di routine da utilizzare e ogni visita dovrebbe essere individualizzata. Scherza un po’, mettiti a livello del bambino e cerca di guadagnare la sua fiducia.</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L’ordine della visita dovrebbe adattarsi all’età e al carattere del bambino. Per esempio, molti lattanti sotto i 6 mesi si gestiscono bene sul lettino da visita, ma dagli 8 mesi ai 3 anni avrete solitamente più successo se effettuerete la visita in braccio alla mamma, almeno per alcune parti.</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Alcune parti della visita a volte possono essere effettuate più facilmente con il bambino in posizione prona o appoggiato alla madre.</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Dopo i 4 anni, spesso i bambini sono collaboranti, tanto da permettere di effettuare la visita nuovamente sul lettino.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955440" y="1114560"/>
            <a:ext cx="10280520" cy="388980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1001"/>
              </a:spcBef>
            </a:pPr>
            <a:r>
              <a:rPr b="0" lang="it-IT" sz="1800" spc="-1" strike="noStrike">
                <a:solidFill>
                  <a:srgbClr val="000000"/>
                </a:solidFill>
                <a:latin typeface="Calibri"/>
                <a:ea typeface="Calibri"/>
              </a:rPr>
              <a:t>Lava le mani con acqua calda prima dell’inizio della visita. Impressionerai positivamente la madre del paziente e i pazienti non reagiranno negativamente alle tue mani fredde.</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Visitando i bambini più piccoli, comincia da cuore, polmoni e addome prima che cominci il pianto. Lascia orecchie e gola per ultime.</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Se una parte dell’esame è fastidiosa o dolorosa, spiega al bambino in tono cordiale, onesto, ma determinato che è necessaria.</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Dire che si stanno cercando animaletti nelle loro orecchie, o ascoltando uccellini nel torace è spesso un altro utile approccio ai bambini più piccoli.</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Non chiedere mai al bambino il permesso di potere effettuare una manovra (</a:t>
            </a:r>
            <a:r>
              <a:rPr b="0" i="1" lang="it-IT" sz="1800" spc="-1" strike="noStrike">
                <a:solidFill>
                  <a:srgbClr val="000000"/>
                </a:solidFill>
                <a:latin typeface="Calibri"/>
                <a:ea typeface="Calibri"/>
              </a:rPr>
              <a:t>posso guardarti le</a:t>
            </a:r>
            <a:r>
              <a:rPr b="0" lang="it-IT" sz="1800" spc="-1" strike="noStrike">
                <a:solidFill>
                  <a:srgbClr val="000000"/>
                </a:solidFill>
                <a:latin typeface="Calibri"/>
                <a:ea typeface="Calibri"/>
              </a:rPr>
              <a:t> </a:t>
            </a:r>
            <a:r>
              <a:rPr b="0" i="1" lang="it-IT" sz="1800" spc="-1" strike="noStrike">
                <a:solidFill>
                  <a:srgbClr val="000000"/>
                </a:solidFill>
                <a:latin typeface="Calibri"/>
                <a:ea typeface="Calibri"/>
              </a:rPr>
              <a:t>orecchie? Posso auscultarti il cuoricino?</a:t>
            </a:r>
            <a:r>
              <a:rPr b="0" lang="it-IT" sz="1800" spc="-1" strike="noStrike">
                <a:solidFill>
                  <a:srgbClr val="000000"/>
                </a:solidFill>
                <a:latin typeface="Calibri"/>
                <a:ea typeface="Calibri"/>
              </a:rPr>
              <a:t>), darete lui l’illusione che la manovra sia opzionale e, nel caso vi rispondesse negativamente, imponendogli poi la manovra gli darete l’impressione che la figura medica in generale sia poco affidabile e bugiarda.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1241280" y="1454040"/>
            <a:ext cx="9709200" cy="226476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1001"/>
              </a:spcBef>
            </a:pPr>
            <a:r>
              <a:rPr b="0" lang="it-IT" sz="1800" spc="-1" strike="noStrike">
                <a:solidFill>
                  <a:srgbClr val="000000"/>
                </a:solidFill>
                <a:latin typeface="Calibri"/>
                <a:ea typeface="Calibri"/>
              </a:rPr>
              <a:t>Se nulla è servito ad ottenere la collaborazione del bambino, bisognerà purtroppo ricorrere alla forza fisica. Varie tecniche vengono usate per intrattenere un bambino come pure per immobilizzarlo, e l’esperienza è la migliore alleata in ogni tipo di situazione.</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Ricordarsi che bisogna rispettare il pudore dei pazienti, specialmente se si avvicinano alla pubertà. Tranne casi specifici, durante la visita, ogni parte del bambino deve tuttavia essere ispezionata.</a:t>
            </a:r>
            <a:endParaRPr b="0" lang="it-IT" sz="1800" spc="-1" strike="noStrike">
              <a:latin typeface="Arial"/>
            </a:endParaRPr>
          </a:p>
          <a:p>
            <a:pPr algn="just">
              <a:lnSpc>
                <a:spcPct val="100000"/>
              </a:lnSpc>
              <a:spcBef>
                <a:spcPts val="1001"/>
              </a:spcBef>
            </a:pPr>
            <a:r>
              <a:rPr b="0" lang="it-IT" sz="1800" spc="-1" strike="noStrike">
                <a:solidFill>
                  <a:srgbClr val="000000"/>
                </a:solidFill>
                <a:latin typeface="Calibri"/>
                <a:ea typeface="Calibri"/>
              </a:rPr>
              <a:t>Solitamente è meglio partire da quelle aree che dovrebbero suscitare meno ansia nel paziente e interferire meno con il crescere della fiducia nel medico.</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4536000" y="2058840"/>
            <a:ext cx="2689920" cy="1325160"/>
          </a:xfrm>
          <a:prstGeom prst="rect">
            <a:avLst/>
          </a:prstGeom>
          <a:noFill/>
          <a:ln w="12600">
            <a:noFill/>
          </a:ln>
        </p:spPr>
        <p:txBody>
          <a:bodyPr lIns="45720" rIns="45720" tIns="45000" bIns="45000" anchor="ctr">
            <a:noAutofit/>
          </a:bodyPr>
          <a:p>
            <a:pPr>
              <a:lnSpc>
                <a:spcPct val="90000"/>
              </a:lnSpc>
            </a:pPr>
            <a:r>
              <a:rPr b="0" lang="it-IT" sz="4400" spc="-1" strike="noStrike">
                <a:solidFill>
                  <a:srgbClr val="000000"/>
                </a:solidFill>
                <a:latin typeface="Calibri Light"/>
                <a:ea typeface="Calibri Light"/>
              </a:rPr>
              <a:t>Anamnesi</a:t>
            </a:r>
            <a:endParaRPr b="0" lang="it-IT"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1527480" y="2524320"/>
            <a:ext cx="9137160" cy="155736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pPr>
            <a:r>
              <a:rPr b="0" lang="it-IT" sz="2200" spc="-1" strike="noStrike">
                <a:solidFill>
                  <a:srgbClr val="ff0000"/>
                </a:solidFill>
                <a:latin typeface="Calibri"/>
                <a:ea typeface="Calibri"/>
              </a:rPr>
              <a:t>SINTOMO LAMENTATO</a:t>
            </a:r>
            <a:endParaRPr b="0" lang="it-IT" sz="2200" spc="-1" strike="noStrike">
              <a:latin typeface="Arial"/>
            </a:endParaRPr>
          </a:p>
          <a:p>
            <a:pPr algn="just">
              <a:lnSpc>
                <a:spcPct val="100000"/>
              </a:lnSpc>
            </a:pPr>
            <a:r>
              <a:rPr b="0" lang="it-IT" sz="2200" spc="-1" strike="noStrike">
                <a:solidFill>
                  <a:srgbClr val="000000"/>
                </a:solidFill>
                <a:latin typeface="Calibri"/>
                <a:ea typeface="Calibri"/>
              </a:rPr>
              <a:t>(persona che rilascia le informazioni/sua affidabilità)</a:t>
            </a:r>
            <a:endParaRPr b="0" lang="it-IT" sz="2200" spc="-1" strike="noStrike">
              <a:latin typeface="Arial"/>
            </a:endParaRPr>
          </a:p>
          <a:p>
            <a:pPr algn="just">
              <a:lnSpc>
                <a:spcPct val="100000"/>
              </a:lnSpc>
              <a:spcBef>
                <a:spcPts val="1001"/>
              </a:spcBef>
            </a:pPr>
            <a:r>
              <a:rPr b="0" lang="it-IT" sz="2200" spc="-1" strike="noStrike">
                <a:solidFill>
                  <a:srgbClr val="000000"/>
                </a:solidFill>
                <a:latin typeface="Calibri"/>
                <a:ea typeface="Calibri"/>
              </a:rPr>
              <a:t>Breve resoconto fatto dal paziente o dal genitore sul sintomo principale e la sua durata. Utilizza, se possibile, le parole del paziente.</a:t>
            </a:r>
            <a:endParaRPr b="0" lang="it-IT"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720720" y="709200"/>
            <a:ext cx="10750320" cy="471600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2100"/>
              </a:spcBef>
            </a:pPr>
            <a:r>
              <a:rPr b="0" lang="it-IT" sz="1800" spc="-1" strike="noStrike">
                <a:solidFill>
                  <a:srgbClr val="ff0000"/>
                </a:solidFill>
                <a:latin typeface="Calibri"/>
                <a:ea typeface="Calibri"/>
              </a:rPr>
              <a:t>PATOLOGIA ATTUALE/ANAMNESI PATOLOGICA PROSSIMA</a:t>
            </a:r>
            <a:endParaRPr b="0" lang="it-IT" sz="1800" spc="-1" strike="noStrike">
              <a:latin typeface="Arial"/>
            </a:endParaRPr>
          </a:p>
          <a:p>
            <a:pPr algn="just">
              <a:lnSpc>
                <a:spcPct val="100000"/>
              </a:lnSpc>
              <a:spcBef>
                <a:spcPts val="2100"/>
              </a:spcBef>
            </a:pPr>
            <a:r>
              <a:rPr b="0" lang="it-IT" sz="1800" spc="-1" strike="noStrike">
                <a:solidFill>
                  <a:srgbClr val="000000"/>
                </a:solidFill>
                <a:latin typeface="Calibri"/>
                <a:ea typeface="Calibri"/>
              </a:rPr>
              <a:t>Cominciare con il riportare informazioni sull’età, sesso, etnia, disturbo lamentato e sua durata.</a:t>
            </a:r>
            <a:endParaRPr b="0" lang="it-IT" sz="1800" spc="-1" strike="noStrike">
              <a:latin typeface="Arial"/>
            </a:endParaRPr>
          </a:p>
          <a:p>
            <a:pPr algn="just">
              <a:lnSpc>
                <a:spcPct val="100000"/>
              </a:lnSpc>
              <a:spcBef>
                <a:spcPts val="2100"/>
              </a:spcBef>
            </a:pPr>
            <a:r>
              <a:rPr b="0" i="1" lang="it-IT" sz="1800" spc="-1" strike="noStrike">
                <a:solidFill>
                  <a:srgbClr val="000000"/>
                </a:solidFill>
                <a:latin typeface="Calibri"/>
                <a:ea typeface="Calibri"/>
              </a:rPr>
              <a:t>Es. Questa è la prima accettazione presso il nostro reparto di questo bambino di 8 anni, maschio, caucasico che lamenta mal di testa da 12 ore. Quando è stata l’ultima volta che il paziente stava completamente bene? Quando e come è iniziato il disturbo?</a:t>
            </a:r>
            <a:endParaRPr b="0" lang="it-IT" sz="1800" spc="-1" strike="noStrike">
              <a:latin typeface="Arial"/>
            </a:endParaRPr>
          </a:p>
          <a:p>
            <a:pPr algn="just">
              <a:lnSpc>
                <a:spcPct val="100000"/>
              </a:lnSpc>
              <a:spcBef>
                <a:spcPts val="2100"/>
              </a:spcBef>
            </a:pPr>
            <a:r>
              <a:rPr b="0" lang="it-IT" sz="1800" spc="-1" strike="noStrike">
                <a:solidFill>
                  <a:srgbClr val="000000"/>
                </a:solidFill>
                <a:latin typeface="Calibri"/>
                <a:ea typeface="Calibri"/>
              </a:rPr>
              <a:t>Valutare lo stato di salute immediatamente prima del disturbo, l’andamento della malattia, l’ordine e data della comparsa dei sintomi. Annotare i sintomi specifici e segni che possono essere progrediti e le risposte negative che si sono ottenute attraverso domande dirette, al fine di orientarsi meglio verso una diagnosi differenziale. Valutare i fattori allevianti e aggravanti il sintomo (</a:t>
            </a:r>
            <a:r>
              <a:rPr b="0" i="1" lang="it-IT" sz="1800" spc="-1" strike="noStrike">
                <a:solidFill>
                  <a:srgbClr val="000000"/>
                </a:solidFill>
                <a:latin typeface="Calibri"/>
                <a:ea typeface="Calibri"/>
              </a:rPr>
              <a:t>es. scomparsa del dolore nel sonno</a:t>
            </a:r>
            <a:r>
              <a:rPr b="0" lang="it-IT" sz="1800" spc="-1" strike="noStrike">
                <a:solidFill>
                  <a:srgbClr val="000000"/>
                </a:solidFill>
                <a:latin typeface="Calibri"/>
                <a:ea typeface="Calibri"/>
              </a:rPr>
              <a:t>), le altre eventuali visite mediche, e i farmaci somministrati e per quanto tempo.</a:t>
            </a:r>
            <a:endParaRPr b="0" lang="it-IT" sz="1800" spc="-1" strike="noStrike">
              <a:latin typeface="Arial"/>
            </a:endParaRPr>
          </a:p>
          <a:p>
            <a:pPr algn="just">
              <a:lnSpc>
                <a:spcPct val="100000"/>
              </a:lnSpc>
              <a:spcBef>
                <a:spcPts val="2100"/>
              </a:spcBef>
            </a:pPr>
            <a:r>
              <a:rPr b="0" lang="it-IT" sz="1800" spc="-1" strike="noStrike">
                <a:solidFill>
                  <a:srgbClr val="000000"/>
                </a:solidFill>
                <a:latin typeface="Calibri"/>
                <a:ea typeface="Calibri"/>
              </a:rPr>
              <a:t>Nelle infezioni acute, annotare il tipo, grado e intervallo dall’esposizione.</a:t>
            </a:r>
            <a:endParaRPr b="0" lang="it-IT" sz="1800" spc="-1" strike="noStrike">
              <a:latin typeface="Arial"/>
            </a:endParaRPr>
          </a:p>
          <a:p>
            <a:pPr algn="just">
              <a:lnSpc>
                <a:spcPct val="100000"/>
              </a:lnSpc>
              <a:spcBef>
                <a:spcPts val="2100"/>
              </a:spcBef>
            </a:pPr>
            <a:r>
              <a:rPr b="0" lang="it-IT" sz="1800" spc="-1" strike="noStrike">
                <a:solidFill>
                  <a:srgbClr val="000000"/>
                </a:solidFill>
                <a:latin typeface="Calibri"/>
                <a:ea typeface="Calibri"/>
              </a:rPr>
              <a:t>Per il bambino in buona salute, determinare i fattori rilevanti e le sue condizioni generali rispetto all’ultima visita.</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1343160" y="751320"/>
            <a:ext cx="9792360" cy="313704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pPr>
            <a:r>
              <a:rPr b="0" lang="it-IT" sz="1600" spc="-1" strike="noStrike">
                <a:solidFill>
                  <a:srgbClr val="000000"/>
                </a:solidFill>
                <a:latin typeface="Calibri"/>
                <a:ea typeface="Calibri"/>
              </a:rPr>
              <a:t>Ogni problema definito all’interno dell’anamnesi dovrebbe dunque includere le seguenti informazioni:</a:t>
            </a:r>
            <a:endParaRPr b="0" lang="it-IT" sz="1600" spc="-1" strike="noStrike">
              <a:latin typeface="Arial"/>
            </a:endParaRPr>
          </a:p>
          <a:p>
            <a:pPr marL="343080" indent="-342720" algn="just">
              <a:lnSpc>
                <a:spcPct val="100000"/>
              </a:lnSpc>
              <a:buClr>
                <a:srgbClr val="000000"/>
              </a:buClr>
              <a:buFont typeface="Times New Roman"/>
              <a:buChar char="-"/>
            </a:pPr>
            <a:r>
              <a:rPr b="0" lang="it-IT" sz="1600" spc="-1" strike="noStrike">
                <a:solidFill>
                  <a:srgbClr val="000000"/>
                </a:solidFill>
                <a:latin typeface="Calibri"/>
                <a:ea typeface="Calibri"/>
              </a:rPr>
              <a:t>data di comparsa</a:t>
            </a:r>
            <a:endParaRPr b="0" lang="it-IT" sz="1600" spc="-1" strike="noStrike">
              <a:latin typeface="Arial"/>
            </a:endParaRPr>
          </a:p>
          <a:p>
            <a:pPr marL="343080" indent="-342720" algn="just">
              <a:lnSpc>
                <a:spcPct val="100000"/>
              </a:lnSpc>
              <a:buClr>
                <a:srgbClr val="000000"/>
              </a:buClr>
              <a:buFont typeface="Times New Roman"/>
              <a:buChar char="-"/>
            </a:pPr>
            <a:r>
              <a:rPr b="0" lang="it-IT" sz="1600" spc="-1" strike="noStrike">
                <a:solidFill>
                  <a:srgbClr val="000000"/>
                </a:solidFill>
                <a:latin typeface="Calibri"/>
                <a:ea typeface="Calibri"/>
              </a:rPr>
              <a:t>sviluppo cronologico e durata dei sintomi</a:t>
            </a:r>
            <a:endParaRPr b="0" lang="it-IT" sz="1600" spc="-1" strike="noStrike">
              <a:latin typeface="Arial"/>
            </a:endParaRPr>
          </a:p>
          <a:p>
            <a:pPr marL="343080" indent="-342720" algn="just">
              <a:lnSpc>
                <a:spcPct val="100000"/>
              </a:lnSpc>
              <a:buClr>
                <a:srgbClr val="000000"/>
              </a:buClr>
              <a:buFont typeface="Times New Roman"/>
              <a:buChar char="-"/>
            </a:pPr>
            <a:r>
              <a:rPr b="0" lang="it-IT" sz="1600" spc="-1" strike="noStrike">
                <a:solidFill>
                  <a:srgbClr val="000000"/>
                </a:solidFill>
                <a:latin typeface="Calibri"/>
                <a:ea typeface="Calibri"/>
              </a:rPr>
              <a:t>quando opportuno, descrizione dei sintomi:</a:t>
            </a:r>
            <a:endParaRPr b="0" lang="it-IT" sz="1600" spc="-1" strike="noStrike">
              <a:latin typeface="Arial"/>
            </a:endParaRPr>
          </a:p>
          <a:p>
            <a:pPr lvl="1" marL="743040" indent="-285480" algn="just">
              <a:lnSpc>
                <a:spcPct val="100000"/>
              </a:lnSpc>
              <a:buClr>
                <a:srgbClr val="000000"/>
              </a:buClr>
              <a:buFont typeface="Courier New"/>
              <a:buChar char="o"/>
            </a:pPr>
            <a:r>
              <a:rPr b="1" lang="it-IT" sz="1600" spc="-1" strike="noStrike">
                <a:solidFill>
                  <a:srgbClr val="000000"/>
                </a:solidFill>
                <a:latin typeface="Calibri"/>
                <a:ea typeface="Calibri"/>
              </a:rPr>
              <a:t>quantità</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es. quanto espettorato? grado delle febbre? quanto sangue perso?</a:t>
            </a:r>
            <a:endParaRPr b="0" lang="it-IT" sz="1600" spc="-1" strike="noStrike">
              <a:latin typeface="Arial"/>
            </a:endParaRPr>
          </a:p>
          <a:p>
            <a:pPr lvl="1" marL="743040" indent="-285480" algn="just">
              <a:lnSpc>
                <a:spcPct val="100000"/>
              </a:lnSpc>
              <a:buClr>
                <a:srgbClr val="000000"/>
              </a:buClr>
              <a:buFont typeface="Courier New"/>
              <a:buChar char="o"/>
            </a:pPr>
            <a:r>
              <a:rPr b="1" lang="it-IT" sz="1600" spc="-1" strike="noStrike">
                <a:solidFill>
                  <a:srgbClr val="000000"/>
                </a:solidFill>
                <a:latin typeface="Calibri"/>
                <a:ea typeface="Calibri"/>
              </a:rPr>
              <a:t>qualità</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es. il dolore è urente, acuto o pulsante?</a:t>
            </a:r>
            <a:endParaRPr b="0" lang="it-IT" sz="1600" spc="-1" strike="noStrike">
              <a:latin typeface="Arial"/>
            </a:endParaRPr>
          </a:p>
          <a:p>
            <a:pPr lvl="1" marL="743040" indent="-285480" algn="just">
              <a:lnSpc>
                <a:spcPct val="100000"/>
              </a:lnSpc>
              <a:buClr>
                <a:srgbClr val="000000"/>
              </a:buClr>
              <a:buFont typeface="Courier New"/>
              <a:buChar char="o"/>
            </a:pPr>
            <a:r>
              <a:rPr b="1" lang="it-IT" sz="1600" spc="-1" strike="noStrike">
                <a:solidFill>
                  <a:srgbClr val="000000"/>
                </a:solidFill>
                <a:latin typeface="Calibri"/>
                <a:ea typeface="Calibri"/>
              </a:rPr>
              <a:t>frequenza</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es. i sintomi asmatici si verificano una volta al giorno, una volta alla settimana, una volta al mese?</a:t>
            </a:r>
            <a:endParaRPr b="0" lang="it-IT" sz="1600" spc="-1" strike="noStrike">
              <a:latin typeface="Arial"/>
            </a:endParaRPr>
          </a:p>
          <a:p>
            <a:pPr lvl="1" marL="743040" indent="-285480" algn="just">
              <a:lnSpc>
                <a:spcPct val="100000"/>
              </a:lnSpc>
              <a:spcBef>
                <a:spcPts val="1001"/>
              </a:spcBef>
              <a:buClr>
                <a:srgbClr val="000000"/>
              </a:buClr>
              <a:buFont typeface="Courier New"/>
              <a:buChar char="o"/>
            </a:pPr>
            <a:r>
              <a:rPr b="1" lang="it-IT" sz="1600" spc="-1" strike="noStrike">
                <a:solidFill>
                  <a:srgbClr val="000000"/>
                </a:solidFill>
                <a:latin typeface="Calibri"/>
                <a:ea typeface="Calibri"/>
              </a:rPr>
              <a:t>gravità</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es. nel bambino la descrizione dell’attività e dell’appetito è di solito la migliore indicazione del grado di gravità della malattia. Es. il bambino sembra nervoso, strano, irritabile, distratto o letargico? O è invece allegro, dorme tranquillamente, sorridente e felice? Mangia bene e introduce liquidi? C’è stato qualche cambiamento nell’appetito?</a:t>
            </a:r>
            <a:endParaRPr b="0" lang="it-IT" sz="1600" spc="-1" strike="noStrike">
              <a:latin typeface="Arial"/>
            </a:endParaRPr>
          </a:p>
        </p:txBody>
      </p:sp>
      <p:sp>
        <p:nvSpPr>
          <p:cNvPr id="165" name="CustomShape 2"/>
          <p:cNvSpPr/>
          <p:nvPr/>
        </p:nvSpPr>
        <p:spPr>
          <a:xfrm>
            <a:off x="1343160" y="4212720"/>
            <a:ext cx="9792360" cy="1676880"/>
          </a:xfrm>
          <a:prstGeom prst="rect">
            <a:avLst/>
          </a:prstGeom>
          <a:noFill/>
          <a:ln w="12600">
            <a:noFill/>
          </a:ln>
        </p:spPr>
        <p:style>
          <a:lnRef idx="0"/>
          <a:fillRef idx="0"/>
          <a:effectRef idx="0"/>
          <a:fontRef idx="minor"/>
        </p:style>
        <p:txBody>
          <a:bodyPr lIns="45720" rIns="45720" tIns="45000" bIns="45000">
            <a:spAutoFit/>
          </a:bodyPr>
          <a:p>
            <a:pPr marL="343080" indent="-342720" algn="just">
              <a:lnSpc>
                <a:spcPct val="100000"/>
              </a:lnSpc>
              <a:buClr>
                <a:srgbClr val="000000"/>
              </a:buClr>
              <a:buFont typeface="Times New Roman"/>
              <a:buChar char="-"/>
            </a:pPr>
            <a:r>
              <a:rPr b="0" lang="it-IT" sz="1600" spc="-1" strike="noStrike">
                <a:solidFill>
                  <a:srgbClr val="000000"/>
                </a:solidFill>
                <a:latin typeface="Calibri"/>
                <a:ea typeface="Calibri"/>
              </a:rPr>
              <a:t>Fattori che aggravano o alleviano il sintomo (cosa peggiora, cosa migliora il problema):</a:t>
            </a:r>
            <a:endParaRPr b="0" lang="it-IT" sz="1600" spc="-1" strike="noStrike">
              <a:latin typeface="Arial"/>
            </a:endParaRPr>
          </a:p>
          <a:p>
            <a:pPr lvl="1" marL="743040" indent="-285480" algn="just">
              <a:lnSpc>
                <a:spcPct val="100000"/>
              </a:lnSpc>
              <a:buClr>
                <a:srgbClr val="000000"/>
              </a:buClr>
              <a:buFont typeface="Courier New"/>
              <a:buChar char="o"/>
            </a:pPr>
            <a:r>
              <a:rPr b="0" lang="it-IT" sz="1600" spc="-1" strike="noStrike">
                <a:solidFill>
                  <a:srgbClr val="000000"/>
                </a:solidFill>
                <a:latin typeface="Calibri"/>
                <a:ea typeface="Calibri"/>
              </a:rPr>
              <a:t>allergeni specifici (come polvere, animali o graminacee) </a:t>
            </a:r>
            <a:r>
              <a:rPr b="0" i="1" lang="it-IT" sz="1600" spc="-1" strike="noStrike">
                <a:solidFill>
                  <a:srgbClr val="000000"/>
                </a:solidFill>
                <a:latin typeface="Calibri"/>
                <a:ea typeface="Calibri"/>
              </a:rPr>
              <a:t>peggiora i sibili o gli starnuti?</a:t>
            </a:r>
            <a:endParaRPr b="0" lang="it-IT" sz="1600" spc="-1" strike="noStrike">
              <a:latin typeface="Arial"/>
            </a:endParaRPr>
          </a:p>
          <a:p>
            <a:pPr lvl="1" marL="743040" indent="-285480" algn="just">
              <a:lnSpc>
                <a:spcPct val="100000"/>
              </a:lnSpc>
              <a:buClr>
                <a:srgbClr val="000000"/>
              </a:buClr>
              <a:buFont typeface="Courier New"/>
              <a:buChar char="o"/>
            </a:pPr>
            <a:r>
              <a:rPr b="0" i="1" lang="it-IT" sz="1600" spc="-1" strike="noStrike">
                <a:solidFill>
                  <a:srgbClr val="000000"/>
                </a:solidFill>
                <a:latin typeface="Calibri"/>
                <a:ea typeface="Calibri"/>
              </a:rPr>
              <a:t>il bambino</a:t>
            </a:r>
            <a:r>
              <a:rPr b="0" lang="it-IT" sz="1600" spc="-1" strike="noStrike">
                <a:solidFill>
                  <a:srgbClr val="000000"/>
                </a:solidFill>
                <a:latin typeface="Calibri"/>
                <a:ea typeface="Calibri"/>
              </a:rPr>
              <a:t> </a:t>
            </a:r>
            <a:r>
              <a:rPr b="0" i="1" lang="it-IT" sz="1600" spc="-1" strike="noStrike">
                <a:solidFill>
                  <a:srgbClr val="000000"/>
                </a:solidFill>
                <a:latin typeface="Calibri"/>
                <a:ea typeface="Calibri"/>
              </a:rPr>
              <a:t>predilige una particolare postura che sembra diminuire il dolore o gli permette di respirare più facilmente?</a:t>
            </a:r>
            <a:endParaRPr b="0" lang="it-IT" sz="1600" spc="-1" strike="noStrike">
              <a:latin typeface="Arial"/>
            </a:endParaRPr>
          </a:p>
          <a:p>
            <a:pPr lvl="1" marL="743040" indent="-285480" algn="just">
              <a:lnSpc>
                <a:spcPct val="100000"/>
              </a:lnSpc>
              <a:buClr>
                <a:srgbClr val="000000"/>
              </a:buClr>
              <a:buFont typeface="Courier New"/>
              <a:buChar char="o"/>
            </a:pPr>
            <a:r>
              <a:rPr b="0" i="1" lang="it-IT" sz="1600" spc="-1" strike="noStrike">
                <a:solidFill>
                  <a:srgbClr val="000000"/>
                </a:solidFill>
                <a:latin typeface="Calibri"/>
                <a:ea typeface="Calibri"/>
              </a:rPr>
              <a:t>la luce abbagliante rende il bambino più irritabile?</a:t>
            </a:r>
            <a:endParaRPr b="0" lang="it-IT" sz="1600" spc="-1" strike="noStrike">
              <a:latin typeface="Arial"/>
            </a:endParaRPr>
          </a:p>
          <a:p>
            <a:pPr marL="343080" indent="-342720" algn="just">
              <a:lnSpc>
                <a:spcPct val="100000"/>
              </a:lnSpc>
              <a:spcBef>
                <a:spcPts val="1001"/>
              </a:spcBef>
              <a:buClr>
                <a:srgbClr val="000000"/>
              </a:buClr>
              <a:buFont typeface="Times New Roman"/>
              <a:buChar char="-"/>
            </a:pPr>
            <a:r>
              <a:rPr b="0" lang="it-IT" sz="1600" spc="-1" strike="noStrike">
                <a:solidFill>
                  <a:srgbClr val="000000"/>
                </a:solidFill>
                <a:latin typeface="Calibri"/>
                <a:ea typeface="Calibri"/>
              </a:rPr>
              <a:t>Terapia (compresi dosaggi e frequenza di somministrazione) e risposta al trattamento</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1025280" y="1998000"/>
            <a:ext cx="10045080" cy="313704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pPr>
            <a:r>
              <a:rPr b="0" lang="it-IT" sz="1600" spc="-1" strike="noStrike">
                <a:solidFill>
                  <a:srgbClr val="ff0000"/>
                </a:solidFill>
                <a:latin typeface="Calibri"/>
                <a:ea typeface="Calibri"/>
              </a:rPr>
              <a:t>ANAMNESI PATOLOGICA REMOTA</a:t>
            </a:r>
            <a:endParaRPr b="0" lang="it-IT" sz="1600" spc="-1" strike="noStrike">
              <a:latin typeface="Arial"/>
            </a:endParaRPr>
          </a:p>
          <a:p>
            <a:pPr lvl="1" marL="541440" indent="-160200" algn="just">
              <a:lnSpc>
                <a:spcPct val="100000"/>
              </a:lnSpc>
              <a:buClr>
                <a:srgbClr val="000000"/>
              </a:buClr>
              <a:buFont typeface="Symbol" charset="2"/>
              <a:buChar char=""/>
            </a:pPr>
            <a:r>
              <a:rPr b="1" lang="it-IT" sz="1600" spc="-1" strike="noStrike">
                <a:solidFill>
                  <a:srgbClr val="000000"/>
                </a:solidFill>
                <a:latin typeface="Calibri"/>
                <a:ea typeface="Calibri"/>
              </a:rPr>
              <a:t>Prenatale</a:t>
            </a:r>
            <a:r>
              <a:rPr b="0" lang="it-IT" sz="1600" spc="-1" strike="noStrike">
                <a:solidFill>
                  <a:srgbClr val="000000"/>
                </a:solidFill>
                <a:latin typeface="Calibri"/>
                <a:ea typeface="Calibri"/>
              </a:rPr>
              <a:t>: salute della madre durante la gravidanza, controlli medici, farmaci, dieta, infezioni (</a:t>
            </a:r>
            <a:r>
              <a:rPr b="0" i="1" lang="it-IT" sz="1600" spc="-1" strike="noStrike">
                <a:solidFill>
                  <a:srgbClr val="000000"/>
                </a:solidFill>
                <a:latin typeface="Calibri"/>
                <a:ea typeface="Calibri"/>
              </a:rPr>
              <a:t>es. rosolia, toxoplasmosi</a:t>
            </a:r>
            <a:r>
              <a:rPr b="0" lang="it-IT" sz="1600" spc="-1" strike="noStrike">
                <a:solidFill>
                  <a:srgbClr val="000000"/>
                </a:solidFill>
                <a:latin typeface="Calibri"/>
                <a:ea typeface="Calibri"/>
              </a:rPr>
              <a:t>), altre patologie, vomito, tossiemia, altre complicanze; tipizzazione RH e sierologia, pelvimetria, medicine, RX, emorragie materne, precedenti gravidanze.</a:t>
            </a:r>
            <a:endParaRPr b="0" lang="it-IT" sz="1600" spc="-1" strike="noStrike">
              <a:latin typeface="Arial"/>
            </a:endParaRPr>
          </a:p>
          <a:p>
            <a:pPr lvl="1" marL="541440" indent="-160200" algn="just">
              <a:lnSpc>
                <a:spcPct val="100000"/>
              </a:lnSpc>
              <a:buClr>
                <a:srgbClr val="000000"/>
              </a:buClr>
              <a:buFont typeface="Symbol" charset="2"/>
              <a:buChar char=""/>
            </a:pPr>
            <a:r>
              <a:rPr b="1" lang="it-IT" sz="1600" spc="-1" strike="noStrike">
                <a:solidFill>
                  <a:srgbClr val="000000"/>
                </a:solidFill>
                <a:latin typeface="Calibri"/>
                <a:ea typeface="Calibri"/>
              </a:rPr>
              <a:t>Alla nascita</a:t>
            </a:r>
            <a:r>
              <a:rPr b="0" lang="it-IT" sz="1600" spc="-1" strike="noStrike">
                <a:solidFill>
                  <a:srgbClr val="000000"/>
                </a:solidFill>
                <a:latin typeface="Calibri"/>
                <a:ea typeface="Calibri"/>
              </a:rPr>
              <a:t>: durata della gravidanza, peso alla nascita, tipo e durata del travaglio, tipo di parto, presentazione, sedazione e anestesia (se conosciute), condizioni del bambino alla nascita, necessità di rianimazione, inizio della respirazione, primo vagito.</a:t>
            </a:r>
            <a:endParaRPr b="0" lang="it-IT" sz="1600" spc="-1" strike="noStrike">
              <a:latin typeface="Arial"/>
            </a:endParaRPr>
          </a:p>
          <a:p>
            <a:pPr lvl="1" marL="541440" indent="-160200" algn="just">
              <a:lnSpc>
                <a:spcPct val="100000"/>
              </a:lnSpc>
              <a:buClr>
                <a:srgbClr val="000000"/>
              </a:buClr>
              <a:buFont typeface="Symbol" charset="2"/>
              <a:buChar char=""/>
            </a:pPr>
            <a:r>
              <a:rPr b="1" lang="it-IT" sz="1600" spc="-1" strike="noStrike">
                <a:solidFill>
                  <a:srgbClr val="000000"/>
                </a:solidFill>
                <a:latin typeface="Calibri"/>
                <a:ea typeface="Calibri"/>
              </a:rPr>
              <a:t>Neonatale</a:t>
            </a:r>
            <a:r>
              <a:rPr b="0" lang="it-IT" sz="1600" spc="-1" strike="noStrike">
                <a:solidFill>
                  <a:srgbClr val="000000"/>
                </a:solidFill>
                <a:latin typeface="Calibri"/>
                <a:ea typeface="Calibri"/>
              </a:rPr>
              <a:t>: indice di Apgar, ittero, cianosi, pallore, spasmi, eccesso di muco, paralisi, convulsioni, febbre, emorragie, anomalie congenite, traumi da parto. Difficoltà alla suzione, eruzioni cutanee, eccessiva perdita di peso, difficoltà all’alimentazione. Potresti scoprire un problema chiedendo se il bambino è andato a casa direttamente con la madre entro 48-72 ore dal parto.</a:t>
            </a:r>
            <a:endParaRPr b="0" lang="it-IT" sz="1600" spc="-1" strike="noStrike">
              <a:latin typeface="Arial"/>
            </a:endParaRPr>
          </a:p>
          <a:p>
            <a:pPr lvl="1" marL="541440" indent="-160200" algn="just">
              <a:lnSpc>
                <a:spcPct val="100000"/>
              </a:lnSpc>
              <a:spcBef>
                <a:spcPts val="1001"/>
              </a:spcBef>
              <a:buClr>
                <a:srgbClr val="000000"/>
              </a:buClr>
              <a:buFont typeface="Symbol" charset="2"/>
              <a:buChar char=""/>
            </a:pPr>
            <a:r>
              <a:rPr b="1" lang="it-IT" sz="1600" spc="-1" strike="noStrike">
                <a:solidFill>
                  <a:srgbClr val="000000"/>
                </a:solidFill>
                <a:latin typeface="Calibri"/>
                <a:ea typeface="Calibri"/>
              </a:rPr>
              <a:t>Crescita e sviluppo</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993960" y="1013400"/>
            <a:ext cx="10513080" cy="4585320"/>
          </a:xfrm>
          <a:prstGeom prst="rect">
            <a:avLst/>
          </a:prstGeom>
          <a:noFill/>
          <a:ln w="12600">
            <a:noFill/>
          </a:ln>
        </p:spPr>
        <p:style>
          <a:lnRef idx="0"/>
          <a:fillRef idx="0"/>
          <a:effectRef idx="0"/>
          <a:fontRef idx="minor"/>
        </p:style>
        <p:txBody>
          <a:bodyPr lIns="45720" rIns="45720" tIns="45000" bIns="45000">
            <a:spAutoFit/>
          </a:bodyPr>
          <a:p>
            <a:pPr algn="just">
              <a:lnSpc>
                <a:spcPct val="100000"/>
              </a:lnSpc>
              <a:spcBef>
                <a:spcPts val="1100"/>
              </a:spcBef>
            </a:pPr>
            <a:endParaRPr b="0" lang="it-IT" sz="1800" spc="-1" strike="noStrike">
              <a:latin typeface="Arial"/>
            </a:endParaRPr>
          </a:p>
          <a:p>
            <a:pPr algn="just">
              <a:lnSpc>
                <a:spcPct val="100000"/>
              </a:lnSpc>
              <a:spcBef>
                <a:spcPts val="1100"/>
              </a:spcBef>
            </a:pPr>
            <a:r>
              <a:rPr b="0" lang="it-IT" sz="2400" spc="-1" strike="noStrike">
                <a:solidFill>
                  <a:srgbClr val="ff2600"/>
                </a:solidFill>
                <a:latin typeface="Calibri"/>
                <a:ea typeface="Calibri"/>
              </a:rPr>
              <a:t>Sviluppo psicomotorio</a:t>
            </a:r>
            <a:endParaRPr b="0" lang="it-IT" sz="2400" spc="-1" strike="noStrike">
              <a:latin typeface="Arial"/>
            </a:endParaRPr>
          </a:p>
          <a:p>
            <a:pPr marL="180360" indent="-18000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Quando il bambino ha cominciato a raddrizzare il capo, girarsi sul fianco, stare seduto senza sostegno, alzarsi, camminare aiutato, camminare senza aiuto, parlare (parole comprensibili, frasi).</a:t>
            </a:r>
            <a:endParaRPr b="0" lang="it-IT" sz="2400" spc="-1" strike="noStrike">
              <a:latin typeface="Arial"/>
            </a:endParaRPr>
          </a:p>
          <a:p>
            <a:pPr marL="180360" indent="-18000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Continenza urinaria durante la notte e durante il giorno.</a:t>
            </a:r>
            <a:endParaRPr b="0" lang="it-IT" sz="2400" spc="-1" strike="noStrike">
              <a:latin typeface="Arial"/>
            </a:endParaRPr>
          </a:p>
          <a:p>
            <a:pPr marL="180360" indent="-18000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Continenza fecale.</a:t>
            </a:r>
            <a:endParaRPr b="0" lang="it-IT" sz="2400" spc="-1" strike="noStrike">
              <a:latin typeface="Arial"/>
            </a:endParaRPr>
          </a:p>
          <a:p>
            <a:pPr marL="180360" indent="-18000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Paragonare la crescita e lo sviluppo generale del bambino con quelli dei fratelli e dei genitori.</a:t>
            </a:r>
            <a:endParaRPr b="0" lang="it-IT" sz="2400" spc="-1" strike="noStrike">
              <a:latin typeface="Arial"/>
            </a:endParaRPr>
          </a:p>
          <a:p>
            <a:pPr marL="180360" indent="-180000" algn="just">
              <a:lnSpc>
                <a:spcPct val="100000"/>
              </a:lnSpc>
              <a:spcBef>
                <a:spcPts val="1100"/>
              </a:spcBef>
              <a:buClr>
                <a:srgbClr val="000000"/>
              </a:buClr>
              <a:buFont typeface="Symbol" charset="2"/>
              <a:buChar char=""/>
            </a:pPr>
            <a:r>
              <a:rPr b="0" lang="it-IT" sz="2400" spc="-1" strike="noStrike">
                <a:solidFill>
                  <a:srgbClr val="000000"/>
                </a:solidFill>
                <a:latin typeface="Calibri"/>
                <a:ea typeface="Calibri"/>
              </a:rPr>
              <a:t>Rendimento scolastico.</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LibreOffice/6.2.7.1$Windows_X86_64 LibreOffice_project/23edc44b61b830b7d749943e020e96f5a7df63bf</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it-IT</dc:language>
  <cp:lastModifiedBy/>
  <dcterms:modified xsi:type="dcterms:W3CDTF">2021-05-11T11:01:48Z</dcterms:modified>
  <cp:revision>1</cp:revision>
  <dc:subject/>
  <dc:title/>
</cp:coreProperties>
</file>