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5"/>
  </p:notesMasterIdLst>
  <p:sldIdLst>
    <p:sldId id="256" r:id="rId2"/>
    <p:sldId id="450" r:id="rId3"/>
    <p:sldId id="445" r:id="rId4"/>
    <p:sldId id="463" r:id="rId5"/>
    <p:sldId id="459" r:id="rId6"/>
    <p:sldId id="330" r:id="rId7"/>
    <p:sldId id="316" r:id="rId8"/>
    <p:sldId id="304" r:id="rId9"/>
    <p:sldId id="451" r:id="rId10"/>
    <p:sldId id="465" r:id="rId11"/>
    <p:sldId id="306" r:id="rId12"/>
    <p:sldId id="452" r:id="rId13"/>
    <p:sldId id="454" r:id="rId14"/>
    <p:sldId id="457" r:id="rId15"/>
    <p:sldId id="456" r:id="rId16"/>
    <p:sldId id="461" r:id="rId17"/>
    <p:sldId id="466" r:id="rId18"/>
    <p:sldId id="467" r:id="rId19"/>
    <p:sldId id="464" r:id="rId20"/>
    <p:sldId id="462" r:id="rId21"/>
    <p:sldId id="458" r:id="rId22"/>
    <p:sldId id="455" r:id="rId23"/>
    <p:sldId id="453" r:id="rId24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024"/>
    <a:srgbClr val="93DD93"/>
    <a:srgbClr val="FF3300"/>
    <a:srgbClr val="000000"/>
    <a:srgbClr val="A62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3DFC2-B912-4778-8425-4FE9E0F3681A}" v="4" dt="2022-11-05T22:19:45.638"/>
    <p1510:client id="{36CB5F4C-5E5A-4E74-A408-BBD32B6659E2}" v="1337" dt="2022-11-05T14:25:29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03" autoAdjust="0"/>
    <p:restoredTop sz="94665" autoAdjust="0"/>
  </p:normalViewPr>
  <p:slideViewPr>
    <p:cSldViewPr>
      <p:cViewPr varScale="1">
        <p:scale>
          <a:sx n="94" d="100"/>
          <a:sy n="94" d="100"/>
        </p:scale>
        <p:origin x="102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1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4B3F31-5DFD-4EA4-8773-EF1AF82DE3E1}" type="datetimeFigureOut">
              <a:rPr lang="it-IT"/>
              <a:pPr>
                <a:defRPr/>
              </a:pPr>
              <a:t>30/08/2025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270F53-3F34-4160-9A7C-45080F53CE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912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0252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>
          <a:extLst>
            <a:ext uri="{FF2B5EF4-FFF2-40B4-BE49-F238E27FC236}">
              <a16:creationId xmlns:a16="http://schemas.microsoft.com/office/drawing/2014/main" id="{44788626-9017-C3D0-C18E-7C4EB5E3D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:notes">
            <a:extLst>
              <a:ext uri="{FF2B5EF4-FFF2-40B4-BE49-F238E27FC236}">
                <a16:creationId xmlns:a16="http://schemas.microsoft.com/office/drawing/2014/main" id="{3A9A46C4-E254-D314-27AB-CE043D3C4A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4:notes">
            <a:extLst>
              <a:ext uri="{FF2B5EF4-FFF2-40B4-BE49-F238E27FC236}">
                <a16:creationId xmlns:a16="http://schemas.microsoft.com/office/drawing/2014/main" id="{3D7A98C1-5D6E-5BE2-98E8-959F1FE898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896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>
            <a:extLst>
              <a:ext uri="{FF2B5EF4-FFF2-40B4-BE49-F238E27FC236}">
                <a16:creationId xmlns:a16="http://schemas.microsoft.com/office/drawing/2014/main" id="{88112ED9-A218-E7AF-5B9C-0DA34F9085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egnaposto note 2">
            <a:extLst>
              <a:ext uri="{FF2B5EF4-FFF2-40B4-BE49-F238E27FC236}">
                <a16:creationId xmlns:a16="http://schemas.microsoft.com/office/drawing/2014/main" id="{0447A9E4-20F8-4828-D88F-A0241A44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8196" name="Segnaposto numero diapositiva 3">
            <a:extLst>
              <a:ext uri="{FF2B5EF4-FFF2-40B4-BE49-F238E27FC236}">
                <a16:creationId xmlns:a16="http://schemas.microsoft.com/office/drawing/2014/main" id="{3057BCD3-1AF0-329C-629A-1BB9796B25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5BCD18-A5CD-49F5-A0F1-35684BDBDC65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>
            <a:extLst>
              <a:ext uri="{FF2B5EF4-FFF2-40B4-BE49-F238E27FC236}">
                <a16:creationId xmlns:a16="http://schemas.microsoft.com/office/drawing/2014/main" id="{E4ED7E35-9DBA-F832-64E4-8E7E288A0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egnaposto note 2">
            <a:extLst>
              <a:ext uri="{FF2B5EF4-FFF2-40B4-BE49-F238E27FC236}">
                <a16:creationId xmlns:a16="http://schemas.microsoft.com/office/drawing/2014/main" id="{48C46E2F-2D02-69CD-7F2D-D6B0B5CF6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0244" name="Segnaposto numero diapositiva 3">
            <a:extLst>
              <a:ext uri="{FF2B5EF4-FFF2-40B4-BE49-F238E27FC236}">
                <a16:creationId xmlns:a16="http://schemas.microsoft.com/office/drawing/2014/main" id="{6D713DD5-BF47-E621-9389-1AC613EC6F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1354A5-97BE-457C-AE48-E8C802587227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E760E-43DC-1617-F16A-05A98886E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>
            <a:extLst>
              <a:ext uri="{FF2B5EF4-FFF2-40B4-BE49-F238E27FC236}">
                <a16:creationId xmlns:a16="http://schemas.microsoft.com/office/drawing/2014/main" id="{AE2703C2-A61A-1578-A33F-A891829ECA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egnaposto note 2">
            <a:extLst>
              <a:ext uri="{FF2B5EF4-FFF2-40B4-BE49-F238E27FC236}">
                <a16:creationId xmlns:a16="http://schemas.microsoft.com/office/drawing/2014/main" id="{DB96A6B6-ACA9-EDF9-C478-2A3FC1203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0244" name="Segnaposto numero diapositiva 3">
            <a:extLst>
              <a:ext uri="{FF2B5EF4-FFF2-40B4-BE49-F238E27FC236}">
                <a16:creationId xmlns:a16="http://schemas.microsoft.com/office/drawing/2014/main" id="{EB433951-565E-54DB-3B84-E0B25F8CA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1354A5-97BE-457C-AE48-E8C802587227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8373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>
            <a:extLst>
              <a:ext uri="{FF2B5EF4-FFF2-40B4-BE49-F238E27FC236}">
                <a16:creationId xmlns:a16="http://schemas.microsoft.com/office/drawing/2014/main" id="{D80C37B9-E54B-51DB-3D59-2385E4EB0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egnaposto note 2">
            <a:extLst>
              <a:ext uri="{FF2B5EF4-FFF2-40B4-BE49-F238E27FC236}">
                <a16:creationId xmlns:a16="http://schemas.microsoft.com/office/drawing/2014/main" id="{5C9B3F10-A697-15BC-0DE6-B052BEB03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2292" name="Segnaposto numero diapositiva 3">
            <a:extLst>
              <a:ext uri="{FF2B5EF4-FFF2-40B4-BE49-F238E27FC236}">
                <a16:creationId xmlns:a16="http://schemas.microsoft.com/office/drawing/2014/main" id="{058ABD54-8D1A-0374-0A48-E9849D5ECD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8A92BB-6C8E-4D9C-9FBC-A9B76B2697BB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F8FA4-4CAF-C68C-27CE-AC7487911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>
            <a:extLst>
              <a:ext uri="{FF2B5EF4-FFF2-40B4-BE49-F238E27FC236}">
                <a16:creationId xmlns:a16="http://schemas.microsoft.com/office/drawing/2014/main" id="{B414A44C-DE24-D6FF-8CCE-9BE1CCBFE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egnaposto note 2">
            <a:extLst>
              <a:ext uri="{FF2B5EF4-FFF2-40B4-BE49-F238E27FC236}">
                <a16:creationId xmlns:a16="http://schemas.microsoft.com/office/drawing/2014/main" id="{11C5F9D0-40CE-2881-CC0A-60A52EF40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2292" name="Segnaposto numero diapositiva 3">
            <a:extLst>
              <a:ext uri="{FF2B5EF4-FFF2-40B4-BE49-F238E27FC236}">
                <a16:creationId xmlns:a16="http://schemas.microsoft.com/office/drawing/2014/main" id="{20DC6976-8ADE-898E-2037-BE8164D111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8A92BB-6C8E-4D9C-9FBC-A9B76B2697BB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8041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F1F7F-207E-3A73-1A1C-A463840F5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>
            <a:extLst>
              <a:ext uri="{FF2B5EF4-FFF2-40B4-BE49-F238E27FC236}">
                <a16:creationId xmlns:a16="http://schemas.microsoft.com/office/drawing/2014/main" id="{95EF8360-8DD8-D9D4-FA19-DB3AFE0E0E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egnaposto note 2">
            <a:extLst>
              <a:ext uri="{FF2B5EF4-FFF2-40B4-BE49-F238E27FC236}">
                <a16:creationId xmlns:a16="http://schemas.microsoft.com/office/drawing/2014/main" id="{D07979D2-0CC5-A308-3086-ADE170BDF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2292" name="Segnaposto numero diapositiva 3">
            <a:extLst>
              <a:ext uri="{FF2B5EF4-FFF2-40B4-BE49-F238E27FC236}">
                <a16:creationId xmlns:a16="http://schemas.microsoft.com/office/drawing/2014/main" id="{CFC63078-5DF3-BCB4-0758-8C0CF159F4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8A92BB-6C8E-4D9C-9FBC-A9B76B2697BB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3608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D87BB-0363-688D-C5F6-59E6D7513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>
            <a:extLst>
              <a:ext uri="{FF2B5EF4-FFF2-40B4-BE49-F238E27FC236}">
                <a16:creationId xmlns:a16="http://schemas.microsoft.com/office/drawing/2014/main" id="{199F2A8C-6B19-13DC-A56F-B5C6AB0C6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egnaposto note 2">
            <a:extLst>
              <a:ext uri="{FF2B5EF4-FFF2-40B4-BE49-F238E27FC236}">
                <a16:creationId xmlns:a16="http://schemas.microsoft.com/office/drawing/2014/main" id="{EED64B93-66AF-7A3A-6CCE-97EA51E40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2292" name="Segnaposto numero diapositiva 3">
            <a:extLst>
              <a:ext uri="{FF2B5EF4-FFF2-40B4-BE49-F238E27FC236}">
                <a16:creationId xmlns:a16="http://schemas.microsoft.com/office/drawing/2014/main" id="{B4CA8CC0-56EA-E34F-A110-D8F5A9A43C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8A92BB-6C8E-4D9C-9FBC-A9B76B2697BB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00783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84FEE-7D3A-9DA8-4EC8-553B6333E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>
            <a:extLst>
              <a:ext uri="{FF2B5EF4-FFF2-40B4-BE49-F238E27FC236}">
                <a16:creationId xmlns:a16="http://schemas.microsoft.com/office/drawing/2014/main" id="{76C50139-C2D2-AFA2-6211-3DE1BB18AE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egnaposto note 2">
            <a:extLst>
              <a:ext uri="{FF2B5EF4-FFF2-40B4-BE49-F238E27FC236}">
                <a16:creationId xmlns:a16="http://schemas.microsoft.com/office/drawing/2014/main" id="{780C1B17-B383-2944-A6F9-27D23C659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2292" name="Segnaposto numero diapositiva 3">
            <a:extLst>
              <a:ext uri="{FF2B5EF4-FFF2-40B4-BE49-F238E27FC236}">
                <a16:creationId xmlns:a16="http://schemas.microsoft.com/office/drawing/2014/main" id="{B6DC65F9-0783-C874-0482-C58E0AE3C0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8A92BB-6C8E-4D9C-9FBC-A9B76B2697BB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153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1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60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1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A67488-AF8E-5E43-B8B7-567FA62C50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6404973"/>
            <a:ext cx="10515600" cy="361579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00" b="0" baseline="0">
                <a:solidFill>
                  <a:srgbClr val="404040"/>
                </a:solidFill>
                <a:latin typeface="+mn-lt"/>
              </a:defRPr>
            </a:lvl1pPr>
            <a:lvl2pPr>
              <a:defRPr sz="1650" b="0">
                <a:solidFill>
                  <a:schemeClr val="tx2"/>
                </a:solidFill>
              </a:defRPr>
            </a:lvl2pPr>
            <a:lvl3pPr>
              <a:defRPr sz="1650" b="0">
                <a:solidFill>
                  <a:schemeClr val="tx2"/>
                </a:solidFill>
              </a:defRPr>
            </a:lvl3pPr>
            <a:lvl4pPr>
              <a:defRPr sz="1650" b="0">
                <a:solidFill>
                  <a:schemeClr val="tx2"/>
                </a:solidFill>
              </a:defRPr>
            </a:lvl4pPr>
            <a:lvl5pPr>
              <a:defRPr sz="16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Notes/Footnotes/References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734851"/>
            <a:ext cx="11430000" cy="468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448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•"/>
              <a:defRPr sz="2000" b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8975" indent="-34448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–"/>
              <a:defRPr sz="1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5425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◦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39825" indent="-225425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6363" indent="-23653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Verdana" panose="020B0604030504040204" pitchFamily="34" charset="0"/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57200" y="1103377"/>
            <a:ext cx="11430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200" b="1" baseline="0">
                <a:solidFill>
                  <a:srgbClr val="0099DC"/>
                </a:solidFill>
                <a:latin typeface="+mn-lt"/>
              </a:defRPr>
            </a:lvl1pPr>
            <a:lvl2pPr>
              <a:defRPr sz="1650" b="0">
                <a:solidFill>
                  <a:schemeClr val="tx2"/>
                </a:solidFill>
              </a:defRPr>
            </a:lvl2pPr>
            <a:lvl3pPr>
              <a:defRPr sz="1650" b="0">
                <a:solidFill>
                  <a:schemeClr val="tx2"/>
                </a:solidFill>
              </a:defRPr>
            </a:lvl3pPr>
            <a:lvl4pPr>
              <a:defRPr sz="1650" b="0">
                <a:solidFill>
                  <a:schemeClr val="tx2"/>
                </a:solidFill>
              </a:defRPr>
            </a:lvl4pPr>
            <a:lvl5pPr>
              <a:defRPr sz="1650" b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11430000" cy="457200"/>
          </a:xfrm>
          <a:prstGeom prst="rect">
            <a:avLst/>
          </a:prstGeom>
        </p:spPr>
        <p:txBody>
          <a:bodyPr anchor="t" anchorCtr="0"/>
          <a:lstStyle>
            <a:lvl1pPr>
              <a:defRPr sz="3200" b="1">
                <a:solidFill>
                  <a:srgbClr val="00264C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6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C91E342-B6AC-0C4B-B5A9-BD605F3B96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425164"/>
            <a:ext cx="10515600" cy="36576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00" b="0" baseline="0">
                <a:solidFill>
                  <a:srgbClr val="404040"/>
                </a:solidFill>
                <a:latin typeface="+mn-lt"/>
              </a:defRPr>
            </a:lvl1pPr>
            <a:lvl2pPr>
              <a:defRPr sz="1650" b="0">
                <a:solidFill>
                  <a:schemeClr val="tx2"/>
                </a:solidFill>
              </a:defRPr>
            </a:lvl2pPr>
            <a:lvl3pPr>
              <a:defRPr sz="1650" b="0">
                <a:solidFill>
                  <a:schemeClr val="tx2"/>
                </a:solidFill>
              </a:defRPr>
            </a:lvl3pPr>
            <a:lvl4pPr>
              <a:defRPr sz="1650" b="0">
                <a:solidFill>
                  <a:schemeClr val="tx2"/>
                </a:solidFill>
              </a:defRPr>
            </a:lvl4pPr>
            <a:lvl5pPr>
              <a:defRPr sz="16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Notes/Footnotes/References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11430000" cy="47548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682666"/>
              </a:buClr>
              <a:buFont typeface="Arial"/>
              <a:buNone/>
              <a:defRPr sz="2000" b="0">
                <a:solidFill>
                  <a:srgbClr val="404040"/>
                </a:solidFill>
                <a:latin typeface="+mn-lt"/>
              </a:defRPr>
            </a:lvl1pPr>
            <a:lvl3pPr marL="394088" marR="0" indent="-175018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Verdana" panose="020B0604030504040204" pitchFamily="34" charset="0"/>
              <a:buChar char="◦"/>
              <a:tabLst/>
              <a:defRPr>
                <a:solidFill>
                  <a:srgbClr val="404040"/>
                </a:solidFill>
                <a:latin typeface="+mn-lt"/>
              </a:defRPr>
            </a:lvl3pPr>
            <a:lvl4pPr marL="600060" marR="0" indent="-171446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404040"/>
                </a:solidFill>
                <a:latin typeface="+mn-lt"/>
              </a:defRPr>
            </a:lvl4pPr>
            <a:lvl5pPr marL="822701" marR="0" indent="-175018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rgbClr val="404040"/>
                </a:solidFill>
                <a:latin typeface="+mn-lt"/>
              </a:defRPr>
            </a:lvl5pPr>
            <a:lvl6pPr marL="987005" marR="0" indent="-171446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404040"/>
                </a:solidFill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E561FB-005F-E449-8BA1-06B72A38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97280"/>
            <a:ext cx="11430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="1" baseline="0">
                <a:solidFill>
                  <a:srgbClr val="0099DC"/>
                </a:solidFill>
                <a:latin typeface="+mn-lt"/>
              </a:defRPr>
            </a:lvl1pPr>
            <a:lvl2pPr>
              <a:defRPr sz="1650" b="0">
                <a:solidFill>
                  <a:schemeClr val="tx2"/>
                </a:solidFill>
              </a:defRPr>
            </a:lvl2pPr>
            <a:lvl3pPr>
              <a:defRPr sz="1650" b="0">
                <a:solidFill>
                  <a:schemeClr val="tx2"/>
                </a:solidFill>
              </a:defRPr>
            </a:lvl3pPr>
            <a:lvl4pPr>
              <a:defRPr sz="1650" b="0">
                <a:solidFill>
                  <a:schemeClr val="tx2"/>
                </a:solidFill>
              </a:defRPr>
            </a:lvl4pPr>
            <a:lvl5pPr>
              <a:defRPr sz="16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114300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solidFill>
                  <a:srgbClr val="00264C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384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+ Bullets -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A67488-AF8E-5E43-B8B7-567FA62C50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6422225"/>
            <a:ext cx="10515600" cy="361579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00" b="0" baseline="0">
                <a:solidFill>
                  <a:srgbClr val="404040"/>
                </a:solidFill>
                <a:latin typeface="+mn-lt"/>
              </a:defRPr>
            </a:lvl1pPr>
            <a:lvl2pPr>
              <a:defRPr sz="1650" b="0">
                <a:solidFill>
                  <a:schemeClr val="tx2"/>
                </a:solidFill>
              </a:defRPr>
            </a:lvl2pPr>
            <a:lvl3pPr>
              <a:defRPr sz="1650" b="0">
                <a:solidFill>
                  <a:schemeClr val="tx2"/>
                </a:solidFill>
              </a:defRPr>
            </a:lvl3pPr>
            <a:lvl4pPr>
              <a:defRPr sz="1650" b="0">
                <a:solidFill>
                  <a:schemeClr val="tx2"/>
                </a:solidFill>
              </a:defRPr>
            </a:lvl4pPr>
            <a:lvl5pPr>
              <a:defRPr sz="16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Notes/Footnotes/References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21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•"/>
              <a:tabLst/>
              <a:defRPr sz="2000" b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8975" indent="-34448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–"/>
              <a:defRPr sz="1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5425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◦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39825" indent="-225425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6363" indent="-23653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Verdana" panose="020B0604030504040204" pitchFamily="34" charset="0"/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0200" indent="-237744">
              <a:buClr>
                <a:schemeClr val="accent3"/>
              </a:buClr>
              <a:buFont typeface="Wingdings" pitchFamily="2" charset="2"/>
              <a:buChar char="ü"/>
              <a:defRPr sz="1400">
                <a:solidFill>
                  <a:schemeClr val="tx2"/>
                </a:solidFill>
              </a:defRPr>
            </a:lvl6pPr>
            <a:lvl7pPr marL="1828800" indent="-237744">
              <a:buClr>
                <a:schemeClr val="accent3"/>
              </a:buClr>
              <a:buFont typeface="Wingdings" pitchFamily="2" charset="2"/>
              <a:buChar char="Ø"/>
              <a:defRPr sz="1400">
                <a:solidFill>
                  <a:schemeClr val="tx2"/>
                </a:solidFill>
              </a:defRPr>
            </a:lvl7pPr>
            <a:lvl8pPr marL="2057400" indent="-237744">
              <a:buClr>
                <a:schemeClr val="accent3"/>
              </a:buClr>
              <a:defRPr sz="1400">
                <a:solidFill>
                  <a:schemeClr val="tx2"/>
                </a:solidFill>
              </a:defRPr>
            </a:lvl8pPr>
            <a:lvl9pPr marL="2286000" indent="-237744">
              <a:buClr>
                <a:schemeClr val="accent3"/>
              </a:buClr>
              <a:buSzPct val="75000"/>
              <a:buFont typeface="Wingdings" pitchFamily="2" charset="2"/>
              <a:buChar char="v"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8D1876-6BA7-1B43-AB61-8DCD2F1C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60"/>
            <a:ext cx="114300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solidFill>
                  <a:srgbClr val="00264C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6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BF8B6-BFF0-45D5-88F7-6BF46CC79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382" y="1097870"/>
            <a:ext cx="11427818" cy="1325563"/>
          </a:xfrm>
          <a:prstGeom prst="rect">
            <a:avLst/>
          </a:prstGeo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0A227-F92A-46F1-99B1-3022D2BEF6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82" y="3948017"/>
            <a:ext cx="11427818" cy="498475"/>
          </a:xfrm>
          <a:prstGeom prst="rect">
            <a:avLst/>
          </a:prstGeom>
        </p:spPr>
        <p:txBody>
          <a:bodyPr/>
          <a:lstStyle>
            <a:lvl1pPr algn="l">
              <a:defRPr sz="1800" b="0" i="1">
                <a:solidFill>
                  <a:srgbClr val="0099DC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authors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029169-2D07-47DA-8CE4-496FCF6F1E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5110396"/>
            <a:ext cx="11445875" cy="7159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9DC"/>
                </a:solidFill>
              </a:defRPr>
            </a:lvl1pPr>
          </a:lstStyle>
          <a:p>
            <a:pPr lvl="0"/>
            <a:r>
              <a:rPr lang="en-US" dirty="0"/>
              <a:t>Click to add affiliation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4E775A-B554-4010-B703-6F7F159573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788" y="6502210"/>
            <a:ext cx="11428412" cy="271462"/>
          </a:xfrm>
          <a:prstGeom prst="rect">
            <a:avLst/>
          </a:prstGeom>
        </p:spPr>
        <p:txBody>
          <a:bodyPr anchor="b"/>
          <a:lstStyle>
            <a:lvl1pPr algn="ctr">
              <a:defRPr sz="11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congress details</a:t>
            </a:r>
          </a:p>
        </p:txBody>
      </p:sp>
    </p:spTree>
    <p:extLst>
      <p:ext uri="{BB962C8B-B14F-4D97-AF65-F5344CB8AC3E}">
        <p14:creationId xmlns:p14="http://schemas.microsoft.com/office/powerpoint/2010/main" val="651614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3" pos="7488">
          <p15:clr>
            <a:srgbClr val="FBAE40"/>
          </p15:clr>
        </p15:guide>
        <p15:guide id="5" pos="38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ing_no subheading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A67488-AF8E-5E43-B8B7-567FA62C50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6422225"/>
            <a:ext cx="10515600" cy="361579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00" b="0" baseline="0">
                <a:solidFill>
                  <a:srgbClr val="404040"/>
                </a:solidFill>
                <a:latin typeface="+mn-lt"/>
              </a:defRPr>
            </a:lvl1pPr>
            <a:lvl2pPr>
              <a:defRPr sz="1650" b="0">
                <a:solidFill>
                  <a:schemeClr val="tx2"/>
                </a:solidFill>
              </a:defRPr>
            </a:lvl2pPr>
            <a:lvl3pPr>
              <a:defRPr sz="1650" b="0">
                <a:solidFill>
                  <a:schemeClr val="tx2"/>
                </a:solidFill>
              </a:defRPr>
            </a:lvl3pPr>
            <a:lvl4pPr>
              <a:defRPr sz="1650" b="0">
                <a:solidFill>
                  <a:schemeClr val="tx2"/>
                </a:solidFill>
              </a:defRPr>
            </a:lvl4pPr>
            <a:lvl5pPr>
              <a:defRPr sz="165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Notes/Footnotes/References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21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•"/>
              <a:tabLst/>
              <a:defRPr sz="2000" b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8975" indent="-34448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–"/>
              <a:defRPr sz="1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5425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Arial" panose="020B0604020202020204" pitchFamily="34" charset="0"/>
              <a:buChar char="◦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39825" indent="-225425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6363" indent="-236538">
              <a:spcBef>
                <a:spcPts val="200"/>
              </a:spcBef>
              <a:spcAft>
                <a:spcPts val="100"/>
              </a:spcAft>
              <a:buClr>
                <a:srgbClr val="682666"/>
              </a:buClr>
              <a:buFont typeface="Verdana" panose="020B0604030504040204" pitchFamily="34" charset="0"/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00200" indent="-237744">
              <a:buClr>
                <a:schemeClr val="accent3"/>
              </a:buClr>
              <a:buFont typeface="Wingdings" pitchFamily="2" charset="2"/>
              <a:buChar char="ü"/>
              <a:defRPr sz="1400">
                <a:solidFill>
                  <a:schemeClr val="tx2"/>
                </a:solidFill>
              </a:defRPr>
            </a:lvl6pPr>
            <a:lvl7pPr marL="1828800" indent="-237744">
              <a:buClr>
                <a:schemeClr val="accent3"/>
              </a:buClr>
              <a:buFont typeface="Wingdings" pitchFamily="2" charset="2"/>
              <a:buChar char="Ø"/>
              <a:defRPr sz="1400">
                <a:solidFill>
                  <a:schemeClr val="tx2"/>
                </a:solidFill>
              </a:defRPr>
            </a:lvl7pPr>
            <a:lvl8pPr marL="2057400" indent="-237744">
              <a:buClr>
                <a:schemeClr val="accent3"/>
              </a:buClr>
              <a:defRPr sz="1400">
                <a:solidFill>
                  <a:schemeClr val="tx2"/>
                </a:solidFill>
              </a:defRPr>
            </a:lvl8pPr>
            <a:lvl9pPr marL="2286000" indent="-237744">
              <a:buClr>
                <a:schemeClr val="accent3"/>
              </a:buClr>
              <a:buSzPct val="75000"/>
              <a:buFont typeface="Wingdings" pitchFamily="2" charset="2"/>
              <a:buChar char="v"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8D1876-6BA7-1B43-AB61-8DCD2F1C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60"/>
            <a:ext cx="11430000" cy="4572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solidFill>
                  <a:srgbClr val="00264C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04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731"/>
            <a:ext cx="109728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425451"/>
            <a:ext cx="8145137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1023620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0806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4534E1-7B47-476A-92E2-7634FC2DED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A3DD23-45D9-4E0B-AFD2-9F35F5D37D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C4C399-5C76-4339-B389-50D54DA465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05AD8-000D-4DC3-BF0E-98F04AFF34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7872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">
  <p:cSld name="Tito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6"/>
          <p:cNvSpPr txBox="1">
            <a:spLocks noGrp="1"/>
          </p:cNvSpPr>
          <p:nvPr>
            <p:ph type="ctrTitle"/>
          </p:nvPr>
        </p:nvSpPr>
        <p:spPr>
          <a:xfrm>
            <a:off x="1920000" y="2988000"/>
            <a:ext cx="85344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1818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942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43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04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14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14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67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77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B0A5D-BAE6-454C-92FF-4BF3AD4D060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30/08/2025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12AD-3850-438D-8015-C79B54AE09C6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3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mn.unimore.it/it/node/965" TargetMode="External"/><Relationship Id="rId2" Type="http://schemas.openxmlformats.org/officeDocument/2006/relationships/hyperlink" Target="https://www.bmn.unimore.it/it/didattica/corsi-di-laurea-magistrale-ciclo-unico/cdl-medicina/didatti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n.unimore.it/it/node/23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numero@unimore.it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mn.unimore.it/it/didattica/corsi-di-laurea-magistrale-ciclo-unico/cdl-medicina/didattic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le.unimore.it/PortaleStudentiUnimore/index.php?view=easycourse&amp;_lang=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r.gov.it/sites/default/files/2025-06/Decreto%20MInisteriale%20n.%20418%20Syllabus_fisica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ule.unimore.it/PortaleStudentiUnimore/index.php?view=easycourse&amp;_lang=it" TargetMode="External"/><Relationship Id="rId5" Type="http://schemas.openxmlformats.org/officeDocument/2006/relationships/hyperlink" Target="https://www.mur.gov.it/sites/default/files/2025-06/Decreto%20MInisteriale%20n.%20418%20Syllabus_BIOLOGIA.pdf" TargetMode="External"/><Relationship Id="rId4" Type="http://schemas.openxmlformats.org/officeDocument/2006/relationships/hyperlink" Target="https://www.mur.gov.it/sites/default/files/2025-06/Decreto%20MInisteriale%20n.%20418%20Syllabus%20Chimica%20e%20Propedeutica%20Biochimica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le.unimore.it/PortaleStudentiUnimore/index.php?view=easycourse&amp;_lang=i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/>
        </p:nvSpPr>
        <p:spPr>
          <a:xfrm>
            <a:off x="407368" y="1844824"/>
            <a:ext cx="11377264" cy="42164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</a:pPr>
            <a:r>
              <a:rPr lang="it-IT" sz="4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 Neue"/>
                <a:cs typeface="Helvetica Neue"/>
                <a:sym typeface="Helvetica Neue"/>
              </a:rPr>
              <a:t>Welcome Day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</a:pPr>
            <a:endParaRPr lang="en-US" sz="4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</a:pPr>
            <a:endParaRPr lang="en-US" sz="2000" dirty="0">
              <a:solidFill>
                <a:schemeClr val="lt1"/>
              </a:solidFill>
              <a:latin typeface="+mn-lt"/>
              <a:sym typeface="Helvetica Neue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</a:pPr>
            <a:r>
              <a:rPr lang="en-US" sz="2000" dirty="0" err="1">
                <a:solidFill>
                  <a:schemeClr val="lt1"/>
                </a:solidFill>
                <a:latin typeface="+mn-lt"/>
                <a:sym typeface="Helvetica Neue"/>
              </a:rPr>
              <a:t>Presentazione</a:t>
            </a:r>
            <a:r>
              <a:rPr lang="en-US" sz="2000" dirty="0">
                <a:solidFill>
                  <a:schemeClr val="lt1"/>
                </a:solidFill>
                <a:latin typeface="+mn-lt"/>
                <a:sym typeface="Helvetica Neue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+mn-lt"/>
                <a:sym typeface="Helvetica Neue"/>
              </a:rPr>
              <a:t>della</a:t>
            </a:r>
            <a:r>
              <a:rPr lang="en-US" sz="2000" dirty="0">
                <a:solidFill>
                  <a:schemeClr val="lt1"/>
                </a:solidFill>
                <a:latin typeface="+mn-lt"/>
                <a:sym typeface="Helvetica Neue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+mn-lt"/>
                <a:sym typeface="Helvetica Neue"/>
              </a:rPr>
              <a:t>Didattica</a:t>
            </a:r>
            <a:r>
              <a:rPr lang="en-US" sz="2000" dirty="0">
                <a:solidFill>
                  <a:schemeClr val="lt1"/>
                </a:solidFill>
                <a:latin typeface="+mn-lt"/>
                <a:sym typeface="Helvetica Neue"/>
              </a:rPr>
              <a:t> del Primo </a:t>
            </a:r>
            <a:r>
              <a:rPr lang="en-US" sz="2000" dirty="0" err="1">
                <a:solidFill>
                  <a:schemeClr val="lt1"/>
                </a:solidFill>
                <a:latin typeface="+mn-lt"/>
                <a:sym typeface="Helvetica Neue"/>
              </a:rPr>
              <a:t>Semestre</a:t>
            </a:r>
            <a:endParaRPr lang="en-US" sz="2000" dirty="0">
              <a:solidFill>
                <a:schemeClr val="lt1"/>
              </a:solidFill>
              <a:latin typeface="+mn-lt"/>
              <a:sym typeface="Helvetica Neue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</a:pPr>
            <a:endParaRPr lang="en-US" sz="2000" dirty="0">
              <a:solidFill>
                <a:schemeClr val="lt1"/>
              </a:solidFill>
              <a:latin typeface="+mn-lt"/>
              <a:sym typeface="Helvetica Neue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</a:pPr>
            <a:r>
              <a:rPr lang="en-US" sz="2000" dirty="0">
                <a:solidFill>
                  <a:schemeClr val="lt1"/>
                </a:solidFill>
                <a:latin typeface="+mn-lt"/>
                <a:sym typeface="Helvetica Neue"/>
              </a:rPr>
              <a:t>Incontro </a:t>
            </a:r>
            <a:r>
              <a:rPr lang="en-US" sz="2000" dirty="0" err="1">
                <a:solidFill>
                  <a:schemeClr val="lt1"/>
                </a:solidFill>
                <a:latin typeface="+mn-lt"/>
                <a:sym typeface="Helvetica Neue"/>
              </a:rPr>
              <a:t>dedicato</a:t>
            </a:r>
            <a:r>
              <a:rPr lang="en-US" sz="2000" dirty="0">
                <a:solidFill>
                  <a:schemeClr val="lt1"/>
                </a:solidFill>
                <a:latin typeface="+mn-lt"/>
                <a:sym typeface="Helvetica Neue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+mn-lt"/>
                <a:sym typeface="Helvetica Neue"/>
              </a:rPr>
              <a:t>agli</a:t>
            </a:r>
            <a:r>
              <a:rPr lang="en-US" sz="2000" dirty="0">
                <a:solidFill>
                  <a:schemeClr val="lt1"/>
                </a:solidFill>
                <a:latin typeface="+mn-lt"/>
                <a:sym typeface="Helvetica Neue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+mn-lt"/>
                <a:sym typeface="Helvetica Neue"/>
              </a:rPr>
              <a:t>studenti</a:t>
            </a:r>
            <a:r>
              <a:rPr lang="en-US" sz="2000" dirty="0">
                <a:solidFill>
                  <a:schemeClr val="lt1"/>
                </a:solidFill>
                <a:latin typeface="+mn-lt"/>
                <a:sym typeface="Helvetica Neue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+mn-lt"/>
                <a:sym typeface="Helvetica Neue"/>
              </a:rPr>
              <a:t>iscritti</a:t>
            </a:r>
            <a:r>
              <a:rPr lang="en-US" sz="2000" dirty="0">
                <a:solidFill>
                  <a:schemeClr val="lt1"/>
                </a:solidFill>
                <a:latin typeface="+mn-lt"/>
                <a:sym typeface="Helvetica Neue"/>
              </a:rPr>
              <a:t> al “</a:t>
            </a:r>
            <a:r>
              <a:rPr lang="en-US" sz="2000" dirty="0" err="1">
                <a:solidFill>
                  <a:schemeClr val="lt1"/>
                </a:solidFill>
                <a:latin typeface="+mn-lt"/>
                <a:sym typeface="Helvetica Neue"/>
              </a:rPr>
              <a:t>Semestre</a:t>
            </a:r>
            <a:r>
              <a:rPr lang="en-US" sz="2000" dirty="0">
                <a:solidFill>
                  <a:schemeClr val="lt1"/>
                </a:solidFill>
                <a:latin typeface="+mn-lt"/>
                <a:sym typeface="Helvetica Neue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+mn-lt"/>
                <a:sym typeface="Helvetica Neue"/>
              </a:rPr>
              <a:t>Aperto</a:t>
            </a:r>
            <a:r>
              <a:rPr lang="en-US" sz="2000" dirty="0">
                <a:solidFill>
                  <a:schemeClr val="lt1"/>
                </a:solidFill>
                <a:latin typeface="+mn-lt"/>
                <a:sym typeface="Helvetica Neue"/>
              </a:rPr>
              <a:t>”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</a:pPr>
            <a:endParaRPr lang="en-US" sz="2000" dirty="0">
              <a:solidFill>
                <a:schemeClr val="lt1"/>
              </a:solidFill>
              <a:latin typeface="+mn-lt"/>
              <a:sym typeface="Helvetica Neue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</a:pPr>
            <a:r>
              <a:rPr lang="en-US" sz="2000" dirty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1 Settembre 2025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</a:pPr>
            <a:r>
              <a:rPr lang="en-US" sz="2000" dirty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Aula Magna </a:t>
            </a:r>
            <a:r>
              <a:rPr lang="en-US" sz="2000" dirty="0" err="1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della</a:t>
            </a:r>
            <a:r>
              <a:rPr lang="en-US" sz="2000" dirty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Facoltà</a:t>
            </a:r>
            <a:r>
              <a:rPr lang="en-US" sz="2000" dirty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 di Medicina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</a:pPr>
            <a:r>
              <a:rPr lang="en-US" sz="2000" dirty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Centro </a:t>
            </a:r>
            <a:r>
              <a:rPr lang="en-US" sz="2000" dirty="0" err="1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Servizi</a:t>
            </a:r>
            <a:endParaRPr lang="en-US" sz="2000" dirty="0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</a:pPr>
            <a:r>
              <a:rPr lang="en-US" sz="2000" dirty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Largo del Pozzo 71 - Modena</a:t>
            </a:r>
          </a:p>
        </p:txBody>
      </p:sp>
      <p:grpSp>
        <p:nvGrpSpPr>
          <p:cNvPr id="3" name="Gruppo 1">
            <a:extLst>
              <a:ext uri="{FF2B5EF4-FFF2-40B4-BE49-F238E27FC236}">
                <a16:creationId xmlns:a16="http://schemas.microsoft.com/office/drawing/2014/main" id="{300436DE-5C78-30C0-0CC8-D38199926122}"/>
              </a:ext>
            </a:extLst>
          </p:cNvPr>
          <p:cNvGrpSpPr>
            <a:grpSpLocks/>
          </p:cNvGrpSpPr>
          <p:nvPr/>
        </p:nvGrpSpPr>
        <p:grpSpPr bwMode="auto">
          <a:xfrm>
            <a:off x="551384" y="404664"/>
            <a:ext cx="2889250" cy="960437"/>
            <a:chOff x="1655764" y="88901"/>
            <a:chExt cx="3397249" cy="1392238"/>
          </a:xfrm>
        </p:grpSpPr>
        <p:pic>
          <p:nvPicPr>
            <p:cNvPr id="4" name="Immagine 7">
              <a:extLst>
                <a:ext uri="{FF2B5EF4-FFF2-40B4-BE49-F238E27FC236}">
                  <a16:creationId xmlns:a16="http://schemas.microsoft.com/office/drawing/2014/main" id="{A7769649-2E77-EF36-9CAB-769F26E2C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92"/>
            <a:stretch>
              <a:fillRect/>
            </a:stretch>
          </p:blipFill>
          <p:spPr bwMode="auto">
            <a:xfrm>
              <a:off x="2989263" y="88901"/>
              <a:ext cx="2063750" cy="123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magine 15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7260ABEB-1C5C-ED9A-33C3-95A53A840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39" t="73785" r="8922" b="21423"/>
            <a:stretch>
              <a:fillRect/>
            </a:stretch>
          </p:blipFill>
          <p:spPr bwMode="auto">
            <a:xfrm>
              <a:off x="3059113" y="1325564"/>
              <a:ext cx="19939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35B5FD76-58FA-2868-02CF-8C6EEFD12B98}"/>
                </a:ext>
              </a:extLst>
            </p:cNvPr>
            <p:cNvCxnSpPr/>
            <p:nvPr/>
          </p:nvCxnSpPr>
          <p:spPr>
            <a:xfrm>
              <a:off x="3096795" y="1198090"/>
              <a:ext cx="1918886" cy="0"/>
            </a:xfrm>
            <a:prstGeom prst="line">
              <a:avLst/>
            </a:prstGeom>
            <a:ln w="28575">
              <a:solidFill>
                <a:srgbClr val="F049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magine 23">
              <a:extLst>
                <a:ext uri="{FF2B5EF4-FFF2-40B4-BE49-F238E27FC236}">
                  <a16:creationId xmlns:a16="http://schemas.microsoft.com/office/drawing/2014/main" id="{2EB05EDC-E20B-F845-2EB3-2C537280D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9" r="63664"/>
            <a:stretch>
              <a:fillRect/>
            </a:stretch>
          </p:blipFill>
          <p:spPr bwMode="auto">
            <a:xfrm>
              <a:off x="1655764" y="230188"/>
              <a:ext cx="1277937" cy="123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611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665F40-9299-1735-609D-7FAE72537392}"/>
              </a:ext>
            </a:extLst>
          </p:cNvPr>
          <p:cNvSpPr txBox="1"/>
          <p:nvPr/>
        </p:nvSpPr>
        <p:spPr>
          <a:xfrm>
            <a:off x="1021568" y="2276872"/>
            <a:ext cx="102251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chemeClr val="accent1"/>
                </a:solidFill>
                <a:latin typeface="+mn-lt"/>
              </a:rPr>
              <a:t>L’orario delle lezioni</a:t>
            </a:r>
            <a:r>
              <a:rPr lang="it-IT" altLang="it-IT" sz="2400" dirty="0">
                <a:solidFill>
                  <a:srgbClr val="3B3B3B"/>
                </a:solidFill>
                <a:latin typeface="+mn-lt"/>
              </a:rPr>
              <a:t>, come pure i link per il collegamento alle lezioni, verranno inviati/pubblicati sul sito settimanalmente (prima settimana  già stati inviati e pubblicati) alle mail istituzionali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3B3B3B"/>
              </a:solidFill>
              <a:latin typeface="+mn-lt"/>
            </a:endParaRPr>
          </a:p>
          <a:p>
            <a:pPr algn="just"/>
            <a:r>
              <a:rPr lang="it-IT" sz="2400" dirty="0">
                <a:latin typeface="+mn-lt"/>
                <a:hlinkClick r:id="rId2"/>
              </a:rPr>
              <a:t>https://www.bmn.unimore.it/it/didattica/corsi-di-laurea-magistrale-ciclo-unico/cdl-medicina/didattica</a:t>
            </a:r>
            <a:r>
              <a:rPr lang="it-IT" sz="2400" dirty="0">
                <a:latin typeface="+mn-lt"/>
              </a:rPr>
              <a:t> (orari globali del Corso)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3B3B3B"/>
              </a:solidFill>
              <a:latin typeface="+mn-lt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sz="2400" dirty="0">
                <a:latin typeface="+mn-lt"/>
                <a:hlinkClick r:id="rId3"/>
              </a:rPr>
              <a:t>https://bmn.unimore.it/it/node/965</a:t>
            </a:r>
            <a:r>
              <a:rPr lang="it-IT" sz="2400" dirty="0">
                <a:latin typeface="+mn-lt"/>
              </a:rPr>
              <a:t> (Orario Semestre filtro)</a:t>
            </a:r>
            <a:endParaRPr lang="it-IT" altLang="it-IT" sz="2400" dirty="0">
              <a:solidFill>
                <a:srgbClr val="3B3B3B"/>
              </a:solidFill>
              <a:latin typeface="+mn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DC2D0BE-045C-ECFF-C318-26BCBB0F7D50}"/>
              </a:ext>
            </a:extLst>
          </p:cNvPr>
          <p:cNvSpPr/>
          <p:nvPr/>
        </p:nvSpPr>
        <p:spPr>
          <a:xfrm>
            <a:off x="1127448" y="260648"/>
            <a:ext cx="10225136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Orari delle Lezioni</a:t>
            </a:r>
          </a:p>
        </p:txBody>
      </p:sp>
      <p:pic>
        <p:nvPicPr>
          <p:cNvPr id="6146" name="Picture 2" descr="Orario delle lezioni – Istituto Comprensivo Nosside Pythagoras">
            <a:extLst>
              <a:ext uri="{FF2B5EF4-FFF2-40B4-BE49-F238E27FC236}">
                <a16:creationId xmlns:a16="http://schemas.microsoft.com/office/drawing/2014/main" id="{252C4E62-43B5-6266-5D7B-9D68C1E77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04664"/>
            <a:ext cx="2558723" cy="170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5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667D372-4365-5ADB-7FA9-2A5F2F02486A}"/>
              </a:ext>
            </a:extLst>
          </p:cNvPr>
          <p:cNvSpPr/>
          <p:nvPr/>
        </p:nvSpPr>
        <p:spPr>
          <a:xfrm>
            <a:off x="767408" y="134143"/>
            <a:ext cx="10441160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11267" name="CasellaDiTesto 7">
            <a:extLst>
              <a:ext uri="{FF2B5EF4-FFF2-40B4-BE49-F238E27FC236}">
                <a16:creationId xmlns:a16="http://schemas.microsoft.com/office/drawing/2014/main" id="{1CD80CA1-512A-5DB2-1500-E6DA3054D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19" y="2584113"/>
            <a:ext cx="11274425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La frequenza alle lezioni corsi di studio di Medicina  è obbligatoria ai sensi delle direttive 2005/36/CE e 2013/55/UE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3B3B3B"/>
              </a:solidFill>
              <a:latin typeface="Helvetica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3B3B3B"/>
              </a:solidFill>
              <a:latin typeface="Helvetica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Anche la Frequenza alle Lezioni del Semestre Filtro è pertanto Obbligatoria e </a:t>
            </a:r>
            <a:r>
              <a:rPr lang="it-IT" altLang="it-IT" sz="2000" b="1" dirty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verrà registrata utilizzando apposite modalità (App da scaricare sullo smartphone)</a:t>
            </a: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 e sarà oggetto di </a:t>
            </a:r>
            <a:r>
              <a:rPr lang="it-IT" altLang="it-IT" sz="2000" b="1" dirty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verifica e di certificazione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3B3B3B"/>
              </a:solidFill>
              <a:latin typeface="Helvetica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Helvetica" panose="020B0604020202020204" pitchFamily="34" charset="0"/>
              </a:rPr>
              <a:t>Le modalità di scaricamento dell’APP e il suo utilizzo saranno oggetto della presentazione successiva e sono comunque scaricabili dal sito  </a:t>
            </a:r>
            <a:r>
              <a:rPr lang="it-IT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https://www.bmn.unimore.it/it/node/239</a:t>
            </a:r>
            <a:endParaRPr lang="it-IT" altLang="it-IT" sz="2000" b="1" dirty="0">
              <a:solidFill>
                <a:schemeClr val="accent1"/>
              </a:solidFill>
              <a:latin typeface="Helvetica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3B3B3B"/>
              </a:solidFill>
              <a:latin typeface="Helvetica" panose="020B0604020202020204" pitchFamily="34" charset="0"/>
            </a:endParaRP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8938DDBB-A31C-ABC7-C812-7AAD0EB00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00075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</p:txBody>
      </p:sp>
      <p:sp>
        <p:nvSpPr>
          <p:cNvPr id="11269" name="Titolo 1">
            <a:extLst>
              <a:ext uri="{FF2B5EF4-FFF2-40B4-BE49-F238E27FC236}">
                <a16:creationId xmlns:a16="http://schemas.microsoft.com/office/drawing/2014/main" id="{D8F0DBAB-C75A-F02F-2018-D496DE075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65125"/>
            <a:ext cx="7886700" cy="709613"/>
          </a:xfrm>
        </p:spPr>
        <p:txBody>
          <a:bodyPr>
            <a:normAutofit fontScale="90000"/>
          </a:bodyPr>
          <a:lstStyle/>
          <a:p>
            <a:r>
              <a:rPr lang="it-IT" alt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Svolgimento della Didattica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2D0FE03-FD1D-20D3-BA34-C808FD83F8E4}"/>
              </a:ext>
            </a:extLst>
          </p:cNvPr>
          <p:cNvSpPr txBox="1"/>
          <p:nvPr/>
        </p:nvSpPr>
        <p:spPr>
          <a:xfrm>
            <a:off x="1271464" y="1829913"/>
            <a:ext cx="939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Obbligo di Frequenza- Controllo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63EDF-C501-5FFE-A796-2E4FFE8E3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EC7C2F7-5D33-03DE-AF21-E8CEB5E06972}"/>
              </a:ext>
            </a:extLst>
          </p:cNvPr>
          <p:cNvSpPr/>
          <p:nvPr/>
        </p:nvSpPr>
        <p:spPr>
          <a:xfrm>
            <a:off x="1524000" y="134143"/>
            <a:ext cx="9144000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11267" name="CasellaDiTesto 7">
            <a:extLst>
              <a:ext uri="{FF2B5EF4-FFF2-40B4-BE49-F238E27FC236}">
                <a16:creationId xmlns:a16="http://schemas.microsoft.com/office/drawing/2014/main" id="{FA3E8851-C9A8-3E5F-71D2-56A755C0B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19" y="2622475"/>
            <a:ext cx="11274425" cy="28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3B3B3B"/>
                </a:solidFill>
                <a:latin typeface="+mn-lt"/>
              </a:rPr>
              <a:t>La definizione della frequenza soglia minima necessaria di presenza alle lezioni </a:t>
            </a:r>
            <a:r>
              <a:rPr lang="it-IT" altLang="it-IT" sz="2400" dirty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è stata demandata dal Ministero al Regolamento in vigore presso ogni singolo Ateneo,</a:t>
            </a:r>
            <a:r>
              <a:rPr lang="it-IT" altLang="it-IT" sz="2400" dirty="0">
                <a:solidFill>
                  <a:srgbClr val="3B3B3B"/>
                </a:solidFill>
                <a:latin typeface="+mn-lt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3B3B3B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3B3B3B"/>
                </a:solidFill>
                <a:latin typeface="+mn-lt"/>
              </a:rPr>
              <a:t>nel caso di UNIMORE il valore minimo è pari ai 2/3 delle ore di lezione previste per ciascun corso, quindi al </a:t>
            </a:r>
            <a:r>
              <a:rPr lang="it-IT" altLang="it-IT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66.7%</a:t>
            </a: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9ED6A384-0B08-5DE9-CC4B-DED7CFF99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00075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</p:txBody>
      </p:sp>
      <p:sp>
        <p:nvSpPr>
          <p:cNvPr id="11269" name="Titolo 1">
            <a:extLst>
              <a:ext uri="{FF2B5EF4-FFF2-40B4-BE49-F238E27FC236}">
                <a16:creationId xmlns:a16="http://schemas.microsoft.com/office/drawing/2014/main" id="{835A6EDC-98BD-48C8-E317-F6ECD20FF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65125"/>
            <a:ext cx="7886700" cy="709613"/>
          </a:xfrm>
        </p:spPr>
        <p:txBody>
          <a:bodyPr>
            <a:normAutofit fontScale="90000"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Svolgimento della Didattica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95F696-7D0E-1AE5-8E34-DC9F329A9E53}"/>
              </a:ext>
            </a:extLst>
          </p:cNvPr>
          <p:cNvSpPr txBox="1"/>
          <p:nvPr/>
        </p:nvSpPr>
        <p:spPr>
          <a:xfrm>
            <a:off x="1271464" y="1916832"/>
            <a:ext cx="939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Obbligo di Frequenza - Soglia</a:t>
            </a:r>
          </a:p>
        </p:txBody>
      </p:sp>
    </p:spTree>
    <p:extLst>
      <p:ext uri="{BB962C8B-B14F-4D97-AF65-F5344CB8AC3E}">
        <p14:creationId xmlns:p14="http://schemas.microsoft.com/office/powerpoint/2010/main" val="412416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E42F6-992C-F264-CC64-4AF574808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82052BD-A547-48FE-B149-E3299CB7F3B8}"/>
              </a:ext>
            </a:extLst>
          </p:cNvPr>
          <p:cNvSpPr/>
          <p:nvPr/>
        </p:nvSpPr>
        <p:spPr>
          <a:xfrm>
            <a:off x="1524000" y="134143"/>
            <a:ext cx="9144000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11267" name="CasellaDiTesto 7">
            <a:extLst>
              <a:ext uri="{FF2B5EF4-FFF2-40B4-BE49-F238E27FC236}">
                <a16:creationId xmlns:a16="http://schemas.microsoft.com/office/drawing/2014/main" id="{C1CCD1EA-CAB0-2C3A-2776-0220C291E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2622475"/>
            <a:ext cx="11055560" cy="189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+mn-lt"/>
              </a:rPr>
              <a:t>Sono previste per Decreto Ministeriale, particolari condizioni, presenti le quali, un iscritto può richiedere di essere esentato dalla frequenza alle lezioni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3B3B3B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+mn-lt"/>
              </a:rPr>
              <a:t>Consiglio: </a:t>
            </a:r>
            <a:r>
              <a:rPr lang="it-IT" alt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frequentate comunque</a:t>
            </a: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F8D2F816-DC53-F03F-355B-FFD9F6FBE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00075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</p:txBody>
      </p:sp>
      <p:sp>
        <p:nvSpPr>
          <p:cNvPr id="11269" name="Titolo 1">
            <a:extLst>
              <a:ext uri="{FF2B5EF4-FFF2-40B4-BE49-F238E27FC236}">
                <a16:creationId xmlns:a16="http://schemas.microsoft.com/office/drawing/2014/main" id="{9C420642-8C8D-9B5C-CF43-E7A04FC2C7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65125"/>
            <a:ext cx="7886700" cy="709613"/>
          </a:xfrm>
        </p:spPr>
        <p:txBody>
          <a:bodyPr>
            <a:normAutofit fontScale="90000"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Svolgimento della Didattica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1CEBE5-5379-5BE1-9311-CA2CCDCB2294}"/>
              </a:ext>
            </a:extLst>
          </p:cNvPr>
          <p:cNvSpPr txBox="1"/>
          <p:nvPr/>
        </p:nvSpPr>
        <p:spPr>
          <a:xfrm>
            <a:off x="1271464" y="1916832"/>
            <a:ext cx="939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Obbligo di Frequenza - Esenzioni</a:t>
            </a:r>
          </a:p>
        </p:txBody>
      </p:sp>
    </p:spTree>
    <p:extLst>
      <p:ext uri="{BB962C8B-B14F-4D97-AF65-F5344CB8AC3E}">
        <p14:creationId xmlns:p14="http://schemas.microsoft.com/office/powerpoint/2010/main" val="211951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AAB1E-A819-688C-3561-A88378993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88458FE-CE01-C4B6-A145-B5A5B71C6D1E}"/>
              </a:ext>
            </a:extLst>
          </p:cNvPr>
          <p:cNvSpPr/>
          <p:nvPr/>
        </p:nvSpPr>
        <p:spPr>
          <a:xfrm>
            <a:off x="1524000" y="134143"/>
            <a:ext cx="9144000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11267" name="CasellaDiTesto 7">
            <a:extLst>
              <a:ext uri="{FF2B5EF4-FFF2-40B4-BE49-F238E27FC236}">
                <a16:creationId xmlns:a16="http://schemas.microsoft.com/office/drawing/2014/main" id="{E75FD6DE-273E-8D41-2A20-92FD1C4E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2780928"/>
            <a:ext cx="11161240" cy="281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3B3B3B"/>
                </a:solidFill>
                <a:latin typeface="+mn-lt"/>
              </a:rPr>
              <a:t>Per il semestre filtro </a:t>
            </a:r>
            <a:r>
              <a:rPr lang="it-IT" altLang="it-IT" sz="2000" b="1" dirty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NON</a:t>
            </a:r>
            <a:r>
              <a:rPr lang="it-IT" altLang="it-IT" sz="2000" b="1" dirty="0">
                <a:solidFill>
                  <a:srgbClr val="3B3B3B"/>
                </a:solidFill>
                <a:latin typeface="+mn-lt"/>
              </a:rPr>
              <a:t> è prevista la messa a disposizione di Materiale Didattico (Slides o Lezioni Registrate)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it-IT" altLang="it-IT" sz="2000" b="1" dirty="0">
              <a:solidFill>
                <a:srgbClr val="3B3B3B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3B3B3B"/>
                </a:solidFill>
                <a:latin typeface="+mn-lt"/>
              </a:rPr>
              <a:t>La eventuale registrazione delle lezioni o la loro divulgazione </a:t>
            </a:r>
            <a:r>
              <a:rPr lang="it-IT" alt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sono perseguibili a termine di legge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it-IT" altLang="it-IT" sz="2000" b="1" dirty="0">
              <a:solidFill>
                <a:srgbClr val="3B3B3B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3B3B3B"/>
                </a:solidFill>
                <a:latin typeface="+mn-lt"/>
              </a:rPr>
              <a:t>Sono disponibile materiali integrativi (progetto Mood e </a:t>
            </a:r>
            <a:r>
              <a:rPr lang="it-IT" altLang="it-IT" sz="2000" b="1" dirty="0" err="1">
                <a:solidFill>
                  <a:srgbClr val="3B3B3B"/>
                </a:solidFill>
                <a:latin typeface="+mn-lt"/>
              </a:rPr>
              <a:t>Jove</a:t>
            </a:r>
            <a:r>
              <a:rPr lang="it-IT" altLang="it-IT" sz="2000" b="1" dirty="0">
                <a:solidFill>
                  <a:srgbClr val="3B3B3B"/>
                </a:solidFill>
                <a:latin typeface="+mn-lt"/>
              </a:rPr>
              <a:t>) (vedi presentazioni successive) </a:t>
            </a: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FD3551B3-73BF-044D-712D-83342F07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00075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</p:txBody>
      </p:sp>
      <p:sp>
        <p:nvSpPr>
          <p:cNvPr id="11269" name="Titolo 1">
            <a:extLst>
              <a:ext uri="{FF2B5EF4-FFF2-40B4-BE49-F238E27FC236}">
                <a16:creationId xmlns:a16="http://schemas.microsoft.com/office/drawing/2014/main" id="{0CB5A4F9-3C37-BF1A-DE41-CE596EEF4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65125"/>
            <a:ext cx="7886700" cy="709613"/>
          </a:xfrm>
        </p:spPr>
        <p:txBody>
          <a:bodyPr>
            <a:normAutofit fontScale="90000"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Svolgimento della Didattica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79671A-6B8C-5104-2E07-3139B49E4454}"/>
              </a:ext>
            </a:extLst>
          </p:cNvPr>
          <p:cNvSpPr txBox="1"/>
          <p:nvPr/>
        </p:nvSpPr>
        <p:spPr>
          <a:xfrm>
            <a:off x="1271464" y="1916832"/>
            <a:ext cx="939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 Didattico</a:t>
            </a:r>
          </a:p>
        </p:txBody>
      </p:sp>
    </p:spTree>
    <p:extLst>
      <p:ext uri="{BB962C8B-B14F-4D97-AF65-F5344CB8AC3E}">
        <p14:creationId xmlns:p14="http://schemas.microsoft.com/office/powerpoint/2010/main" val="2983438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C1EC6-E76E-F52D-12D5-82E3A14F8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0903FB5-8780-57AE-BD2D-22878B1489D9}"/>
              </a:ext>
            </a:extLst>
          </p:cNvPr>
          <p:cNvSpPr/>
          <p:nvPr/>
        </p:nvSpPr>
        <p:spPr>
          <a:xfrm>
            <a:off x="1524000" y="134143"/>
            <a:ext cx="9144000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84AF6BEC-92FE-A462-70BC-E5998D536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00075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</p:txBody>
      </p:sp>
      <p:sp>
        <p:nvSpPr>
          <p:cNvPr id="11269" name="Titolo 1">
            <a:extLst>
              <a:ext uri="{FF2B5EF4-FFF2-40B4-BE49-F238E27FC236}">
                <a16:creationId xmlns:a16="http://schemas.microsoft.com/office/drawing/2014/main" id="{6AFE832A-A947-256C-D4C0-82320B7E4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65125"/>
            <a:ext cx="7886700" cy="709613"/>
          </a:xfrm>
        </p:spPr>
        <p:txBody>
          <a:bodyPr>
            <a:normAutofit fontScale="90000"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Esami e Proseguimento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C2D276-8AE9-118B-B5F2-CE9BA4D4CD30}"/>
              </a:ext>
            </a:extLst>
          </p:cNvPr>
          <p:cNvSpPr txBox="1"/>
          <p:nvPr/>
        </p:nvSpPr>
        <p:spPr>
          <a:xfrm>
            <a:off x="407368" y="1844824"/>
            <a:ext cx="1116123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altLang="it-IT" sz="1800" dirty="0">
                <a:solidFill>
                  <a:srgbClr val="3B3B3B"/>
                </a:solidFill>
                <a:latin typeface="+mn-lt"/>
              </a:rPr>
              <a:t>Al termine delle lezioni previste per i tre insegnamenti gli studenti </a:t>
            </a:r>
            <a:r>
              <a:rPr lang="it-IT" altLang="it-IT" sz="1800" b="1" dirty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dovranno sostenere 3 prove finali uniformi a livello nazionale</a:t>
            </a:r>
            <a:r>
              <a:rPr lang="it-IT" altLang="it-IT" sz="1800" dirty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altLang="it-IT" dirty="0">
              <a:solidFill>
                <a:srgbClr val="3B3B3B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altLang="it-IT" sz="1800" dirty="0">
                <a:solidFill>
                  <a:srgbClr val="3B3B3B"/>
                </a:solidFill>
                <a:latin typeface="+mn-lt"/>
              </a:rPr>
              <a:t>Le tre prove verranno sostenute tutte lo stesso giorno e in contemporanea Nazionale in due date previste il 20-11-2025 e il 10-12-2025 (la sede e orari in cui gli studenti iscritti a UNIMORE dovranno presentarsi sarà ufficializzata per tempo)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altLang="it-IT" dirty="0">
              <a:solidFill>
                <a:srgbClr val="3B3B3B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altLang="it-IT" sz="1800" dirty="0">
                <a:solidFill>
                  <a:srgbClr val="3B3B3B"/>
                </a:solidFill>
                <a:latin typeface="+mn-lt"/>
              </a:rPr>
              <a:t>Per ogni prova lo studente avrà 45 minuti e dovrà rispondere a 31 domande (15 a scelta multipla e 16 a completamento)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altLang="it-IT" dirty="0">
              <a:solidFill>
                <a:srgbClr val="3B3B3B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altLang="it-IT" sz="1800" dirty="0">
                <a:solidFill>
                  <a:srgbClr val="3B3B3B"/>
                </a:solidFill>
                <a:latin typeface="+mn-lt"/>
              </a:rPr>
              <a:t>Solo chi supera </a:t>
            </a:r>
            <a:r>
              <a:rPr lang="it-IT" altLang="it-IT" sz="1800" b="1" dirty="0">
                <a:solidFill>
                  <a:srgbClr val="3B3B3B"/>
                </a:solidFill>
                <a:latin typeface="+mn-lt"/>
              </a:rPr>
              <a:t>tutti e 3 gli esami previsti </a:t>
            </a:r>
            <a:r>
              <a:rPr lang="it-IT" altLang="it-IT" sz="1800" dirty="0">
                <a:solidFill>
                  <a:srgbClr val="3B3B3B"/>
                </a:solidFill>
                <a:latin typeface="+mn-lt"/>
              </a:rPr>
              <a:t>e quindi ottiene tutti i CFU richiesti (18 in totale, 6 per ciascun esame sostenuto) potrà concorrere nella graduatoria nazionale per accedere al semestre successivo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dirty="0">
              <a:solidFill>
                <a:srgbClr val="3B3B3B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3B3B3B"/>
                </a:solidFill>
                <a:latin typeface="+mn-lt"/>
              </a:rPr>
              <a:t>Chi rimane fuori dal corso che ha scelto come «primario» (Medicina, Odontoiatria e Veterinaria) può accedere secondo le modalità riportate nel decreto, ai corsi affini, di cui ha indicato preferenza al momento della iscrizione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195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6CF67-51A5-1929-EE3B-0895EDDC0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9508C-8A15-B68E-04DD-9DEE14BD9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865" y="2185117"/>
            <a:ext cx="8534400" cy="1080000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Issues</a:t>
            </a:r>
          </a:p>
        </p:txBody>
      </p:sp>
      <p:pic>
        <p:nvPicPr>
          <p:cNvPr id="2050" name="Picture 2" descr="Risolvere problemi tecnici – base - Centro Tadini">
            <a:extLst>
              <a:ext uri="{FF2B5EF4-FFF2-40B4-BE49-F238E27FC236}">
                <a16:creationId xmlns:a16="http://schemas.microsoft.com/office/drawing/2014/main" id="{DD44189B-BAFC-C765-3B77-7BA52A278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7" y="2085005"/>
            <a:ext cx="2976611" cy="209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oluzione problemi tecnici - Planet Premium - Platinum">
            <a:extLst>
              <a:ext uri="{FF2B5EF4-FFF2-40B4-BE49-F238E27FC236}">
                <a16:creationId xmlns:a16="http://schemas.microsoft.com/office/drawing/2014/main" id="{2621CDF1-14B2-6185-F5CD-B1DB82315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7" y="139619"/>
            <a:ext cx="2976611" cy="186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DEBC0E0-5B6D-85B0-9D3A-523FFBBCB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640" y="4143081"/>
            <a:ext cx="4704803" cy="20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7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511418-A14B-FB3B-A99F-0AE906FAAF5D}"/>
              </a:ext>
            </a:extLst>
          </p:cNvPr>
          <p:cNvSpPr txBox="1"/>
          <p:nvPr/>
        </p:nvSpPr>
        <p:spPr>
          <a:xfrm>
            <a:off x="1199456" y="1052736"/>
            <a:ext cx="964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Parola ai Docenti</a:t>
            </a:r>
          </a:p>
        </p:txBody>
      </p:sp>
      <p:pic>
        <p:nvPicPr>
          <p:cNvPr id="7170" name="Picture 2" descr="Come fare video lezioni online coinvolgenti">
            <a:extLst>
              <a:ext uri="{FF2B5EF4-FFF2-40B4-BE49-F238E27FC236}">
                <a16:creationId xmlns:a16="http://schemas.microsoft.com/office/drawing/2014/main" id="{A428E3AE-EE2B-FA44-D33B-9E8681E1C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996952"/>
            <a:ext cx="4339733" cy="24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36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7B09F-D754-D103-F2FF-85A715726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241E75-E439-5EBD-BB5E-DFB06AD82230}"/>
              </a:ext>
            </a:extLst>
          </p:cNvPr>
          <p:cNvSpPr txBox="1"/>
          <p:nvPr/>
        </p:nvSpPr>
        <p:spPr>
          <a:xfrm>
            <a:off x="1199456" y="1052736"/>
            <a:ext cx="964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Parola al Coordinatore Didattico</a:t>
            </a:r>
          </a:p>
        </p:txBody>
      </p:sp>
      <p:pic>
        <p:nvPicPr>
          <p:cNvPr id="8194" name="Picture 2" descr="Corso: ZEROSEI: Coordinamento pedagogico e organizzativo-gestionale |  formazione.sipponline.org">
            <a:extLst>
              <a:ext uri="{FF2B5EF4-FFF2-40B4-BE49-F238E27FC236}">
                <a16:creationId xmlns:a16="http://schemas.microsoft.com/office/drawing/2014/main" id="{BE7A4819-B789-1CD6-A097-114B4CC4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3068960"/>
            <a:ext cx="56292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41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eb sul blog: Problemi tecnici nella piattaforma Blogger: il punto della  situazione">
            <a:extLst>
              <a:ext uri="{FF2B5EF4-FFF2-40B4-BE49-F238E27FC236}">
                <a16:creationId xmlns:a16="http://schemas.microsoft.com/office/drawing/2014/main" id="{E5D7406B-AD90-AC38-DBCA-56642340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916832"/>
            <a:ext cx="3756248" cy="37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48C224-97A4-ED8C-A10C-725D4756D094}"/>
              </a:ext>
            </a:extLst>
          </p:cNvPr>
          <p:cNvSpPr txBox="1"/>
          <p:nvPr/>
        </p:nvSpPr>
        <p:spPr>
          <a:xfrm>
            <a:off x="1572480" y="2492896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it-IT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endParaRPr lang="it-IT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</a:t>
            </a:r>
            <a:endParaRPr lang="it-IT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66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71A289-6D88-0AE7-49C8-980C79702432}"/>
              </a:ext>
            </a:extLst>
          </p:cNvPr>
          <p:cNvSpPr txBox="1"/>
          <p:nvPr/>
        </p:nvSpPr>
        <p:spPr>
          <a:xfrm>
            <a:off x="1343472" y="90872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Agenda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95E5852-1748-4DE9-0A15-C017CD7FB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400" y="2132856"/>
            <a:ext cx="10945216" cy="1080000"/>
          </a:xfrm>
        </p:spPr>
        <p:txBody>
          <a:bodyPr/>
          <a:lstStyle/>
          <a:p>
            <a:pPr algn="l"/>
            <a:r>
              <a:rPr lang="it-IT" sz="2000" dirty="0">
                <a:solidFill>
                  <a:schemeClr val="tx1"/>
                </a:solidFill>
              </a:rPr>
              <a:t>Saluti</a:t>
            </a:r>
            <a:r>
              <a:rPr lang="it-IT" sz="2400" dirty="0">
                <a:solidFill>
                  <a:schemeClr val="tx1"/>
                </a:solidFill>
              </a:rPr>
              <a:t>  </a:t>
            </a:r>
            <a:r>
              <a:rPr lang="it-IT" sz="2400" b="0" dirty="0">
                <a:solidFill>
                  <a:schemeClr val="tx1"/>
                </a:solidFill>
              </a:rPr>
              <a:t>(</a:t>
            </a:r>
            <a:r>
              <a:rPr lang="it-IT" sz="2000" b="0" dirty="0">
                <a:solidFill>
                  <a:schemeClr val="tx1"/>
                </a:solidFill>
              </a:rPr>
              <a:t>Prof. P. Ventura e Prof. L. Generali)</a:t>
            </a:r>
            <a:br>
              <a:rPr lang="it-IT" sz="2000" dirty="0">
                <a:solidFill>
                  <a:schemeClr val="tx1"/>
                </a:solidFill>
              </a:rPr>
            </a:br>
            <a:br>
              <a:rPr lang="it-IT" sz="2000" dirty="0">
                <a:solidFill>
                  <a:schemeClr val="tx1"/>
                </a:solidFill>
              </a:rPr>
            </a:br>
            <a:r>
              <a:rPr lang="it-IT" sz="2000" dirty="0">
                <a:solidFill>
                  <a:schemeClr val="tx1"/>
                </a:solidFill>
              </a:rPr>
              <a:t>Aspetti Generali del Semestre Filtro (o Semestre Aperto) (AA 2025-26) </a:t>
            </a:r>
            <a:r>
              <a:rPr lang="it-IT" sz="2000" b="0" dirty="0">
                <a:solidFill>
                  <a:schemeClr val="tx1"/>
                </a:solidFill>
              </a:rPr>
              <a:t>(Prof. P. Ventura)</a:t>
            </a:r>
            <a:br>
              <a:rPr lang="it-IT" sz="2000" b="0" dirty="0">
                <a:solidFill>
                  <a:schemeClr val="tx1"/>
                </a:solidFill>
              </a:rPr>
            </a:br>
            <a:br>
              <a:rPr lang="it-IT" sz="2000" b="0" dirty="0">
                <a:solidFill>
                  <a:schemeClr val="tx1"/>
                </a:solidFill>
              </a:rPr>
            </a:br>
            <a:r>
              <a:rPr lang="it-IT" sz="2000" dirty="0">
                <a:solidFill>
                  <a:schemeClr val="tx1"/>
                </a:solidFill>
              </a:rPr>
              <a:t>Aspetti Specifici degli Insegnamenti del Semestre Filtro</a:t>
            </a:r>
            <a:br>
              <a:rPr lang="it-IT" sz="2000" b="0" dirty="0">
                <a:solidFill>
                  <a:schemeClr val="tx1"/>
                </a:solidFill>
              </a:rPr>
            </a:br>
            <a:r>
              <a:rPr lang="it-IT" sz="2000" b="0" dirty="0">
                <a:solidFill>
                  <a:schemeClr val="tx1"/>
                </a:solidFill>
              </a:rPr>
              <a:t>	</a:t>
            </a:r>
            <a:r>
              <a:rPr lang="it-IT" sz="2000" dirty="0">
                <a:solidFill>
                  <a:schemeClr val="tx1"/>
                </a:solidFill>
              </a:rPr>
              <a:t>- Corso di Biologia e Genetica </a:t>
            </a:r>
            <a:r>
              <a:rPr lang="it-IT" sz="2000" b="0" dirty="0">
                <a:solidFill>
                  <a:schemeClr val="tx1"/>
                </a:solidFill>
              </a:rPr>
              <a:t>(Prof.ssa R. Manfredini)</a:t>
            </a:r>
            <a:br>
              <a:rPr lang="it-IT" sz="2000" b="0" dirty="0">
                <a:solidFill>
                  <a:schemeClr val="tx1"/>
                </a:solidFill>
              </a:rPr>
            </a:br>
            <a:r>
              <a:rPr lang="it-IT" sz="2000" b="0" dirty="0">
                <a:solidFill>
                  <a:schemeClr val="tx1"/>
                </a:solidFill>
              </a:rPr>
              <a:t>	</a:t>
            </a:r>
            <a:r>
              <a:rPr lang="it-IT" sz="2000" dirty="0">
                <a:solidFill>
                  <a:schemeClr val="tx1"/>
                </a:solidFill>
              </a:rPr>
              <a:t>- Corso di Chimica e Propedeutica Biochimica </a:t>
            </a:r>
            <a:r>
              <a:rPr lang="it-IT" sz="2000" b="0" dirty="0">
                <a:solidFill>
                  <a:schemeClr val="tx1"/>
                </a:solidFill>
              </a:rPr>
              <a:t>(Prof. N. Volpi e Prof.ssa S. Molinari)</a:t>
            </a:r>
            <a:br>
              <a:rPr lang="it-IT" sz="2000" b="0" dirty="0">
                <a:solidFill>
                  <a:schemeClr val="tx1"/>
                </a:solidFill>
              </a:rPr>
            </a:br>
            <a:r>
              <a:rPr lang="it-IT" sz="2000" b="0" dirty="0">
                <a:solidFill>
                  <a:schemeClr val="tx1"/>
                </a:solidFill>
              </a:rPr>
              <a:t>	</a:t>
            </a:r>
            <a:r>
              <a:rPr lang="it-IT" sz="2000" dirty="0">
                <a:solidFill>
                  <a:schemeClr val="tx1"/>
                </a:solidFill>
              </a:rPr>
              <a:t>- Corso di Fisica </a:t>
            </a:r>
            <a:r>
              <a:rPr lang="it-IT" sz="2000" b="0" dirty="0">
                <a:solidFill>
                  <a:schemeClr val="tx1"/>
                </a:solidFill>
              </a:rPr>
              <a:t>(Prof. A. Alessandrini)</a:t>
            </a:r>
            <a:br>
              <a:rPr lang="it-IT" sz="2000" b="0" dirty="0">
                <a:solidFill>
                  <a:schemeClr val="tx1"/>
                </a:solidFill>
              </a:rPr>
            </a:br>
            <a:br>
              <a:rPr lang="it-IT" sz="2000" b="0" dirty="0">
                <a:solidFill>
                  <a:schemeClr val="tx1"/>
                </a:solidFill>
              </a:rPr>
            </a:br>
            <a:r>
              <a:rPr lang="it-IT" sz="2000" dirty="0">
                <a:solidFill>
                  <a:schemeClr val="tx1"/>
                </a:solidFill>
              </a:rPr>
              <a:t>Aspetti Organizzativi e Supporto agli Studenti </a:t>
            </a:r>
            <a:r>
              <a:rPr lang="it-IT" sz="2000" b="0" dirty="0">
                <a:solidFill>
                  <a:schemeClr val="tx1"/>
                </a:solidFill>
              </a:rPr>
              <a:t>(Dr.ssa A. Maselli)</a:t>
            </a:r>
            <a:br>
              <a:rPr lang="it-IT" sz="2000" b="0" dirty="0">
                <a:solidFill>
                  <a:schemeClr val="tx1"/>
                </a:solidFill>
              </a:rPr>
            </a:br>
            <a:br>
              <a:rPr lang="it-IT" sz="2000" b="0" dirty="0">
                <a:solidFill>
                  <a:schemeClr val="tx1"/>
                </a:solidFill>
              </a:rPr>
            </a:br>
            <a:r>
              <a:rPr lang="it-IT" sz="2000" dirty="0">
                <a:solidFill>
                  <a:schemeClr val="tx1"/>
                </a:solidFill>
              </a:rPr>
              <a:t>Q &amp; A</a:t>
            </a:r>
            <a:br>
              <a:rPr lang="it-IT" sz="2000" b="0" dirty="0">
                <a:solidFill>
                  <a:schemeClr val="tx1"/>
                </a:solidFill>
              </a:rPr>
            </a:br>
            <a:endParaRPr lang="it-IT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04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>
          <a:extLst>
            <a:ext uri="{FF2B5EF4-FFF2-40B4-BE49-F238E27FC236}">
              <a16:creationId xmlns:a16="http://schemas.microsoft.com/office/drawing/2014/main" id="{C2090A4E-27E1-5BAD-F528-50246F94E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po il Covid: giovani medici nell'Italia di oggi e domani | magzine">
            <a:extLst>
              <a:ext uri="{FF2B5EF4-FFF2-40B4-BE49-F238E27FC236}">
                <a16:creationId xmlns:a16="http://schemas.microsoft.com/office/drawing/2014/main" id="{A8953ED2-54BC-E532-18FB-8D3049112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8" y="1460977"/>
            <a:ext cx="56795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erimonie di Laurea in Medicina e Chirurgia (A-B-C-D-F) Gennaio 2019 |  Facoltà di Medicina e Odontoiatria">
            <a:extLst>
              <a:ext uri="{FF2B5EF4-FFF2-40B4-BE49-F238E27FC236}">
                <a16:creationId xmlns:a16="http://schemas.microsoft.com/office/drawing/2014/main" id="{82C437BE-18E2-8980-9BD7-0B506B8F9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564904"/>
            <a:ext cx="400372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40F8052-D917-2064-3A5F-28A2F80D9910}"/>
              </a:ext>
            </a:extLst>
          </p:cNvPr>
          <p:cNvSpPr/>
          <p:nvPr/>
        </p:nvSpPr>
        <p:spPr>
          <a:xfrm>
            <a:off x="335360" y="164246"/>
            <a:ext cx="49719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66FF"/>
              </a:buClr>
              <a:buSzPts val="4800"/>
            </a:pPr>
            <a:r>
              <a:rPr lang="en-US" sz="7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 Neue"/>
                <a:cs typeface="Helvetica Neue"/>
                <a:sym typeface="Helvetica Neue"/>
              </a:rPr>
              <a:t>Buon</a:t>
            </a:r>
            <a:r>
              <a: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7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elvetica Neue"/>
                <a:cs typeface="Helvetica Neue"/>
                <a:sym typeface="Helvetica Neue"/>
              </a:rPr>
              <a:t>Lavoro</a:t>
            </a:r>
            <a:endParaRPr lang="en-US" sz="7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8D4DEEF-66C9-4B7D-D048-431EDE63537E}"/>
              </a:ext>
            </a:extLst>
          </p:cNvPr>
          <p:cNvGrpSpPr>
            <a:grpSpLocks/>
          </p:cNvGrpSpPr>
          <p:nvPr/>
        </p:nvGrpSpPr>
        <p:grpSpPr bwMode="auto">
          <a:xfrm>
            <a:off x="8967390" y="161622"/>
            <a:ext cx="2889250" cy="960437"/>
            <a:chOff x="1655764" y="88901"/>
            <a:chExt cx="3397249" cy="1392238"/>
          </a:xfrm>
        </p:grpSpPr>
        <p:pic>
          <p:nvPicPr>
            <p:cNvPr id="4" name="Immagine 7">
              <a:extLst>
                <a:ext uri="{FF2B5EF4-FFF2-40B4-BE49-F238E27FC236}">
                  <a16:creationId xmlns:a16="http://schemas.microsoft.com/office/drawing/2014/main" id="{D2C80516-9655-58F7-2474-791C291F5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92"/>
            <a:stretch>
              <a:fillRect/>
            </a:stretch>
          </p:blipFill>
          <p:spPr bwMode="auto">
            <a:xfrm>
              <a:off x="2989263" y="88901"/>
              <a:ext cx="2063750" cy="123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magine 15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47A2CFA4-0F40-F103-DAD9-DE8D646EE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39" t="73785" r="8922" b="21423"/>
            <a:stretch>
              <a:fillRect/>
            </a:stretch>
          </p:blipFill>
          <p:spPr bwMode="auto">
            <a:xfrm>
              <a:off x="3059113" y="1325564"/>
              <a:ext cx="19939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8A0AE70D-3C2F-1733-6C3C-A1226F32FF28}"/>
                </a:ext>
              </a:extLst>
            </p:cNvPr>
            <p:cNvCxnSpPr/>
            <p:nvPr/>
          </p:nvCxnSpPr>
          <p:spPr>
            <a:xfrm>
              <a:off x="3096795" y="1198090"/>
              <a:ext cx="1918886" cy="0"/>
            </a:xfrm>
            <a:prstGeom prst="line">
              <a:avLst/>
            </a:prstGeom>
            <a:ln w="28575">
              <a:solidFill>
                <a:srgbClr val="F049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magine 23">
              <a:extLst>
                <a:ext uri="{FF2B5EF4-FFF2-40B4-BE49-F238E27FC236}">
                  <a16:creationId xmlns:a16="http://schemas.microsoft.com/office/drawing/2014/main" id="{55D33AA2-5E60-3D65-E7B6-F98108EA3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9" r="63664"/>
            <a:stretch>
              <a:fillRect/>
            </a:stretch>
          </p:blipFill>
          <p:spPr bwMode="auto">
            <a:xfrm>
              <a:off x="1655764" y="230188"/>
              <a:ext cx="1277937" cy="123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3813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4B4266-4C9F-C917-E575-8337DB38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84ECC0-130E-CB9F-426E-32E9A05C8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792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4784E-ED9E-6F19-70E5-834D6D70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1BA2BD-FA9E-5F9F-376A-1DB4208BB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744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292F08-1CC7-2A3D-5516-B25DFEC2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475F19-B935-FD13-B387-29D703FA5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85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nvenuti ai nuovi membri del gruppo">
            <a:extLst>
              <a:ext uri="{FF2B5EF4-FFF2-40B4-BE49-F238E27FC236}">
                <a16:creationId xmlns:a16="http://schemas.microsoft.com/office/drawing/2014/main" id="{66FBC150-EC9A-4024-8B44-E22BAB73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91" y="1988840"/>
            <a:ext cx="7467008" cy="40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964BC3-302D-E6D6-2C98-885404127C3F}"/>
              </a:ext>
            </a:extLst>
          </p:cNvPr>
          <p:cNvSpPr txBox="1"/>
          <p:nvPr/>
        </p:nvSpPr>
        <p:spPr>
          <a:xfrm>
            <a:off x="2459596" y="67381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BF1024"/>
                </a:solidFill>
              </a:rPr>
              <a:t>Benvenuti</a:t>
            </a:r>
          </a:p>
        </p:txBody>
      </p:sp>
    </p:spTree>
    <p:extLst>
      <p:ext uri="{BB962C8B-B14F-4D97-AF65-F5344CB8AC3E}">
        <p14:creationId xmlns:p14="http://schemas.microsoft.com/office/powerpoint/2010/main" val="150670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oltà di Medicina - Politecnica">
            <a:extLst>
              <a:ext uri="{FF2B5EF4-FFF2-40B4-BE49-F238E27FC236}">
                <a16:creationId xmlns:a16="http://schemas.microsoft.com/office/drawing/2014/main" id="{823CAA2C-F381-409C-F6BA-F60EEF9A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83" y="2249501"/>
            <a:ext cx="3290565" cy="235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E557952B-7CAA-4DEB-663F-A88256B1993C}"/>
              </a:ext>
            </a:extLst>
          </p:cNvPr>
          <p:cNvSpPr txBox="1"/>
          <p:nvPr/>
        </p:nvSpPr>
        <p:spPr>
          <a:xfrm>
            <a:off x="1523492" y="2165020"/>
            <a:ext cx="9145016" cy="904875"/>
          </a:xfrm>
          <a:prstGeom prst="rect">
            <a:avLst/>
          </a:prstGeom>
        </p:spPr>
        <p:txBody>
          <a:bodyPr wrap="square" lIns="0" tIns="4763" rIns="0" bIns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763" algn="ctr" eaLnBrk="1" fontAlgn="auto" hangingPunct="1">
              <a:spcBef>
                <a:spcPts val="38"/>
              </a:spcBef>
              <a:spcAft>
                <a:spcPts val="0"/>
              </a:spcAft>
              <a:defRPr/>
            </a:pPr>
            <a:r>
              <a:rPr sz="1463" spc="-2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La </a:t>
            </a:r>
            <a:r>
              <a:rPr sz="1463" spc="-2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sede</a:t>
            </a:r>
            <a:r>
              <a:rPr sz="1463" spc="-8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it-IT" sz="146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del Corso è presso </a:t>
            </a:r>
          </a:p>
          <a:p>
            <a:pPr marL="4763" algn="ctr" eaLnBrk="1" fontAlgn="auto" hangingPunct="1">
              <a:spcBef>
                <a:spcPts val="38"/>
              </a:spcBef>
              <a:spcAft>
                <a:spcPts val="0"/>
              </a:spcAft>
              <a:defRPr/>
            </a:pPr>
            <a:r>
              <a:rPr lang="it-IT" sz="146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il Centro Servizi</a:t>
            </a:r>
            <a:r>
              <a:rPr sz="1463" spc="-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it-IT" sz="1463" spc="-4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4763" algn="ctr" eaLnBrk="1" fontAlgn="auto" hangingPunct="1">
              <a:spcBef>
                <a:spcPts val="38"/>
              </a:spcBef>
              <a:spcAft>
                <a:spcPts val="0"/>
              </a:spcAft>
              <a:defRPr/>
            </a:pPr>
            <a:r>
              <a:rPr sz="1463" spc="2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</a:t>
            </a:r>
            <a:r>
              <a:rPr sz="1463" spc="-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46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via</a:t>
            </a:r>
            <a:r>
              <a:rPr sz="1463" spc="-2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del</a:t>
            </a:r>
            <a:r>
              <a:rPr sz="146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463" spc="-2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Pozzo,</a:t>
            </a:r>
            <a:r>
              <a:rPr sz="1463" spc="8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46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71</a:t>
            </a:r>
            <a:r>
              <a:rPr sz="1463" spc="-4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it-IT" sz="1463" spc="-4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4763" algn="ctr" eaLnBrk="1" fontAlgn="auto" hangingPunct="1">
              <a:spcBef>
                <a:spcPts val="38"/>
              </a:spcBef>
              <a:spcAft>
                <a:spcPts val="0"/>
              </a:spcAft>
              <a:defRPr/>
            </a:pPr>
            <a:r>
              <a:rPr sz="146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</a:t>
            </a:r>
            <a:r>
              <a:rPr sz="1463" spc="-6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46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Modena</a:t>
            </a:r>
          </a:p>
        </p:txBody>
      </p:sp>
      <p:pic>
        <p:nvPicPr>
          <p:cNvPr id="5" name="Picture 6" descr="Aula Magna e Biblioteca Università di Modena e Reggio Emilia | Unitel -  Bologna">
            <a:extLst>
              <a:ext uri="{FF2B5EF4-FFF2-40B4-BE49-F238E27FC236}">
                <a16:creationId xmlns:a16="http://schemas.microsoft.com/office/drawing/2014/main" id="{056D2D6D-C82B-A146-EE14-7E6325CCA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220864"/>
            <a:ext cx="329056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1">
            <a:extLst>
              <a:ext uri="{FF2B5EF4-FFF2-40B4-BE49-F238E27FC236}">
                <a16:creationId xmlns:a16="http://schemas.microsoft.com/office/drawing/2014/main" id="{D9E09CCE-1417-22A5-7E9E-2AF621942259}"/>
              </a:ext>
            </a:extLst>
          </p:cNvPr>
          <p:cNvGrpSpPr>
            <a:grpSpLocks/>
          </p:cNvGrpSpPr>
          <p:nvPr/>
        </p:nvGrpSpPr>
        <p:grpSpPr bwMode="auto">
          <a:xfrm>
            <a:off x="551384" y="404664"/>
            <a:ext cx="2889250" cy="960437"/>
            <a:chOff x="1655764" y="88901"/>
            <a:chExt cx="3397249" cy="1392238"/>
          </a:xfrm>
        </p:grpSpPr>
        <p:pic>
          <p:nvPicPr>
            <p:cNvPr id="7" name="Immagine 7">
              <a:extLst>
                <a:ext uri="{FF2B5EF4-FFF2-40B4-BE49-F238E27FC236}">
                  <a16:creationId xmlns:a16="http://schemas.microsoft.com/office/drawing/2014/main" id="{53A5F644-7652-94EF-196C-FCDC52B3B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92"/>
            <a:stretch>
              <a:fillRect/>
            </a:stretch>
          </p:blipFill>
          <p:spPr bwMode="auto">
            <a:xfrm>
              <a:off x="2989263" y="88901"/>
              <a:ext cx="2063750" cy="123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magine 15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6C594318-F25E-CF81-14B8-7D27A523C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39" t="73785" r="8922" b="21423"/>
            <a:stretch>
              <a:fillRect/>
            </a:stretch>
          </p:blipFill>
          <p:spPr bwMode="auto">
            <a:xfrm>
              <a:off x="3059113" y="1325564"/>
              <a:ext cx="19939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56658447-7951-C2E3-E1C4-D5B17148A710}"/>
                </a:ext>
              </a:extLst>
            </p:cNvPr>
            <p:cNvCxnSpPr/>
            <p:nvPr/>
          </p:nvCxnSpPr>
          <p:spPr>
            <a:xfrm>
              <a:off x="3096795" y="1198090"/>
              <a:ext cx="1918886" cy="0"/>
            </a:xfrm>
            <a:prstGeom prst="line">
              <a:avLst/>
            </a:prstGeom>
            <a:ln w="28575">
              <a:solidFill>
                <a:srgbClr val="F049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magine 23">
              <a:extLst>
                <a:ext uri="{FF2B5EF4-FFF2-40B4-BE49-F238E27FC236}">
                  <a16:creationId xmlns:a16="http://schemas.microsoft.com/office/drawing/2014/main" id="{C5D3BF83-A8DA-6A1A-0C0A-B148818AE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9" r="63664"/>
            <a:stretch>
              <a:fillRect/>
            </a:stretch>
          </p:blipFill>
          <p:spPr bwMode="auto">
            <a:xfrm>
              <a:off x="1655764" y="230188"/>
              <a:ext cx="1277937" cy="123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489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6BDF7F-455A-323D-9912-60D0DA159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448" y="836712"/>
            <a:ext cx="8534400" cy="1080000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Comunicazioni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F86D8D-3BB2-392A-350D-FE1F742BD0FF}"/>
              </a:ext>
            </a:extLst>
          </p:cNvPr>
          <p:cNvSpPr txBox="1"/>
          <p:nvPr/>
        </p:nvSpPr>
        <p:spPr>
          <a:xfrm>
            <a:off x="1093576" y="2204864"/>
            <a:ext cx="9505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n-lt"/>
              </a:rPr>
              <a:t>Mail istituzionale  </a:t>
            </a:r>
            <a:r>
              <a:rPr lang="it-IT" dirty="0">
                <a:latin typeface="+mn-lt"/>
                <a:hlinkClick r:id="rId2"/>
              </a:rPr>
              <a:t>numero@unimore.it</a:t>
            </a:r>
            <a:endParaRPr lang="it-IT" dirty="0">
              <a:latin typeface="+mn-lt"/>
            </a:endParaRPr>
          </a:p>
          <a:p>
            <a:endParaRPr lang="it-IT" dirty="0">
              <a:latin typeface="+mn-lt"/>
            </a:endParaRPr>
          </a:p>
          <a:p>
            <a:endParaRPr lang="it-IT" dirty="0">
              <a:latin typeface="+mn-lt"/>
            </a:endParaRPr>
          </a:p>
          <a:p>
            <a:r>
              <a:rPr lang="it-IT" dirty="0">
                <a:latin typeface="+mn-lt"/>
              </a:rPr>
              <a:t>Controllare attivazione !!!!</a:t>
            </a:r>
          </a:p>
          <a:p>
            <a:endParaRPr lang="it-IT" dirty="0">
              <a:latin typeface="+mn-lt"/>
            </a:endParaRPr>
          </a:p>
          <a:p>
            <a:endParaRPr lang="it-IT" dirty="0">
              <a:latin typeface="+mn-lt"/>
            </a:endParaRPr>
          </a:p>
          <a:p>
            <a:endParaRPr lang="it-IT" dirty="0">
              <a:latin typeface="+mn-lt"/>
            </a:endParaRPr>
          </a:p>
          <a:p>
            <a:endParaRPr lang="it-IT" dirty="0">
              <a:latin typeface="+mn-lt"/>
            </a:endParaRPr>
          </a:p>
          <a:p>
            <a:endParaRPr lang="it-IT" dirty="0">
              <a:latin typeface="+mn-lt"/>
            </a:endParaRPr>
          </a:p>
          <a:p>
            <a:endParaRPr lang="it-IT" dirty="0">
              <a:latin typeface="+mn-lt"/>
            </a:endParaRPr>
          </a:p>
        </p:txBody>
      </p:sp>
      <p:pic>
        <p:nvPicPr>
          <p:cNvPr id="1026" name="Picture 2" descr="Federazione Italiana Sport Equestri - Comitato Regionale Veneto -  #FISEVENETOPERVOI: COMUNICATO DI ASSISTENZA NR 54">
            <a:extLst>
              <a:ext uri="{FF2B5EF4-FFF2-40B4-BE49-F238E27FC236}">
                <a16:creationId xmlns:a16="http://schemas.microsoft.com/office/drawing/2014/main" id="{6339CEF8-2A14-4599-5645-6265E7E64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974073"/>
            <a:ext cx="378850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A655AED-D207-D4A1-0AA6-D612A938CB4A}"/>
              </a:ext>
            </a:extLst>
          </p:cNvPr>
          <p:cNvSpPr txBox="1"/>
          <p:nvPr/>
        </p:nvSpPr>
        <p:spPr>
          <a:xfrm>
            <a:off x="695400" y="5349594"/>
            <a:ext cx="8280920" cy="58477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+mn-lt"/>
              </a:rPr>
              <a:t>Altre indicazioni presentazione della Dr. Maselli</a:t>
            </a:r>
          </a:p>
        </p:txBody>
      </p:sp>
    </p:spTree>
    <p:extLst>
      <p:ext uri="{BB962C8B-B14F-4D97-AF65-F5344CB8AC3E}">
        <p14:creationId xmlns:p14="http://schemas.microsoft.com/office/powerpoint/2010/main" val="425883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egnaposto contenuto 4">
            <a:extLst>
              <a:ext uri="{FF2B5EF4-FFF2-40B4-BE49-F238E27FC236}">
                <a16:creationId xmlns:a16="http://schemas.microsoft.com/office/drawing/2014/main" id="{7897BCED-C612-7C15-195B-31D73C1741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432" y="1052736"/>
            <a:ext cx="7886700" cy="5229572"/>
          </a:xfrm>
        </p:spPr>
      </p:pic>
      <p:pic>
        <p:nvPicPr>
          <p:cNvPr id="6147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7123641E-E608-BD3C-BF69-FDAC7ECD9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73785" r="8922" b="21423"/>
          <a:stretch>
            <a:fillRect/>
          </a:stretch>
        </p:blipFill>
        <p:spPr bwMode="auto">
          <a:xfrm>
            <a:off x="1919536" y="820452"/>
            <a:ext cx="19939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asellaDiTesto 9">
            <a:extLst>
              <a:ext uri="{FF2B5EF4-FFF2-40B4-BE49-F238E27FC236}">
                <a16:creationId xmlns:a16="http://schemas.microsoft.com/office/drawing/2014/main" id="{5F02E4A5-A423-C4F1-67BF-01CA1A69C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6" y="97630"/>
            <a:ext cx="640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u="sng">
                <a:solidFill>
                  <a:srgbClr val="58595B"/>
                </a:solidFill>
                <a:latin typeface="Helvetica" panose="020B0604020202020204" pitchFamily="34" charset="0"/>
                <a:hlinkClick r:id="rId4"/>
              </a:rPr>
              <a:t>https://www.bmn.unimore.it/it/didattica/corsi-di-laurea-magistrale-ciclo-unico/cdl-medicina/didattica</a:t>
            </a:r>
            <a:endParaRPr lang="it-IT" altLang="it-IT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B10E616-68E5-3525-32EF-2C353B00D3B7}"/>
              </a:ext>
            </a:extLst>
          </p:cNvPr>
          <p:cNvSpPr/>
          <p:nvPr/>
        </p:nvSpPr>
        <p:spPr>
          <a:xfrm>
            <a:off x="486684" y="600075"/>
            <a:ext cx="11075957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171" name="CasellaDiTesto 7">
            <a:extLst>
              <a:ext uri="{FF2B5EF4-FFF2-40B4-BE49-F238E27FC236}">
                <a16:creationId xmlns:a16="http://schemas.microsoft.com/office/drawing/2014/main" id="{196D210C-6658-9BB1-4C15-BF9427508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57" y="2000166"/>
            <a:ext cx="1138016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+mn-lt"/>
              </a:rPr>
              <a:t>A partire dall’A.A 2025/2026, per accedere ai corsi di Medicina e Chirurgia, Odontoiatria e Protesi Dentaria e Veterinaria è necessario iscriversi ad un </a:t>
            </a:r>
            <a:r>
              <a:rPr lang="it-IT" altLang="it-IT" sz="2000" b="1" dirty="0">
                <a:solidFill>
                  <a:srgbClr val="3B3B3B"/>
                </a:solidFill>
                <a:latin typeface="+mn-lt"/>
              </a:rPr>
              <a:t>semestre «filtro»</a:t>
            </a:r>
            <a:r>
              <a:rPr lang="it-IT" altLang="it-IT" sz="2000" dirty="0">
                <a:solidFill>
                  <a:srgbClr val="3B3B3B"/>
                </a:solidFill>
                <a:latin typeface="+mn-lt"/>
              </a:rPr>
              <a:t>: un periodo di formazione iniziale della durata di circa tre mesi a cui si può essere ammessi </a:t>
            </a:r>
            <a:r>
              <a:rPr lang="it-IT" altLang="it-IT" sz="2000" b="1" dirty="0">
                <a:solidFill>
                  <a:srgbClr val="3B3B3B"/>
                </a:solidFill>
                <a:latin typeface="+mn-lt"/>
              </a:rPr>
              <a:t>senza alcun test d'ingresso (semestre Aperto)</a:t>
            </a:r>
            <a:r>
              <a:rPr lang="it-IT" altLang="it-IT" sz="2000" dirty="0">
                <a:solidFill>
                  <a:srgbClr val="3B3B3B"/>
                </a:solidFill>
                <a:latin typeface="+mn-lt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3B3B3B"/>
              </a:solidFill>
              <a:latin typeface="+mn-lt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+mn-lt"/>
              </a:rPr>
              <a:t>Durante il semestre filtro tutti gli studenti/studentesse iscritti frequentano tre corsi comuni: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it-IT" altLang="it-IT" sz="2000" b="1" dirty="0">
                <a:solidFill>
                  <a:srgbClr val="C00000"/>
                </a:solidFill>
                <a:latin typeface="+mn-lt"/>
              </a:rPr>
              <a:t>Biologia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000" b="1" dirty="0">
                <a:solidFill>
                  <a:srgbClr val="C00000"/>
                </a:solidFill>
                <a:latin typeface="+mn-lt"/>
              </a:rPr>
              <a:t>Chimica e propedeutica Biochimica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2000" b="1" dirty="0">
                <a:solidFill>
                  <a:srgbClr val="C00000"/>
                </a:solidFill>
                <a:latin typeface="+mn-lt"/>
              </a:rPr>
              <a:t>Fisica 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it-IT" altLang="it-IT" sz="2000" dirty="0">
              <a:solidFill>
                <a:srgbClr val="3B3B3B"/>
              </a:solidFill>
              <a:latin typeface="+mn-lt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 termine delle lezioni previste per i tre insegnamenti gli studenti </a:t>
            </a:r>
            <a:r>
              <a:rPr lang="it-IT" alt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dovranno sostenere 3 prove finali uniformi a livello nazionale</a:t>
            </a:r>
            <a:r>
              <a:rPr lang="it-IT" alt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Solo chi supera tutti gli esami previsti e ottiene tutti i CFU richiesti (18 in totale, 6 per ciascun esame sostenuto) potrà concorrere nella graduatoria nazionale per accedere al semestre successivo</a:t>
            </a: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00E3D7E6-3136-AE5E-3162-4D6C4AD5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00075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1155CC"/>
                </a:solidFill>
                <a:hlinkClick r:id="rId3"/>
              </a:rPr>
              <a:t>https://www.aule.unimore.it/PortaleStudentiUnimore/index.php?view=easycourse&amp;_lang=it</a:t>
            </a:r>
            <a:br>
              <a:rPr lang="en-US" altLang="it-IT" sz="1800"/>
            </a:br>
            <a:endParaRPr lang="en-US" altLang="it-IT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</p:txBody>
      </p:sp>
      <p:sp>
        <p:nvSpPr>
          <p:cNvPr id="7173" name="Titolo 1">
            <a:extLst>
              <a:ext uri="{FF2B5EF4-FFF2-40B4-BE49-F238E27FC236}">
                <a16:creationId xmlns:a16="http://schemas.microsoft.com/office/drawing/2014/main" id="{DACF3992-E4C8-EFB5-3EA1-8E1DCB952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960" y="748733"/>
            <a:ext cx="10441160" cy="922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Semestre Filtro (o Semestre «Aperto») </a:t>
            </a:r>
            <a:br>
              <a:rPr lang="it-IT" alt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(percorso introdotto dal  DM 418/2025)</a:t>
            </a:r>
            <a:endParaRPr lang="it-IT" alt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Lezioni da non dimenticare per l'università del dopo covid - Il Sole 24 ORE">
            <a:extLst>
              <a:ext uri="{FF2B5EF4-FFF2-40B4-BE49-F238E27FC236}">
                <a16:creationId xmlns:a16="http://schemas.microsoft.com/office/drawing/2014/main" id="{B856366D-EA4B-B92D-F2A4-69A86934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783" y="390042"/>
            <a:ext cx="3050533" cy="15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n l'introduzione del semestre aperto, dall'anno accademico 2025/2026,  cambia l'accesso ai corsi di laurea a ciclo unico in Medicina e chirurgia,  Odontoiatria e protesi dentaria e Veterinaria.">
            <a:extLst>
              <a:ext uri="{FF2B5EF4-FFF2-40B4-BE49-F238E27FC236}">
                <a16:creationId xmlns:a16="http://schemas.microsoft.com/office/drawing/2014/main" id="{6C23A1D9-35DC-88B7-6B90-101437ABC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2852936"/>
            <a:ext cx="2110792" cy="158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383E721-5B77-D6DE-D905-46528C0C11B8}"/>
              </a:ext>
            </a:extLst>
          </p:cNvPr>
          <p:cNvSpPr/>
          <p:nvPr/>
        </p:nvSpPr>
        <p:spPr>
          <a:xfrm>
            <a:off x="1055440" y="126999"/>
            <a:ext cx="10225136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9219" name="CasellaDiTesto 7">
            <a:extLst>
              <a:ext uri="{FF2B5EF4-FFF2-40B4-BE49-F238E27FC236}">
                <a16:creationId xmlns:a16="http://schemas.microsoft.com/office/drawing/2014/main" id="{116E877C-D902-0A60-D2E8-5066351A4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1997075"/>
            <a:ext cx="1128729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+mn-lt"/>
              </a:rPr>
              <a:t>Il semestre filtro si compone dei seguenti insegnamenti, a cui sono assegnati 6 crediti formativi (CFU) ciascuno. Per ciascuna materia è stato definito un programma  a livello nazionale (</a:t>
            </a:r>
            <a:r>
              <a:rPr lang="it-IT" altLang="it-IT" sz="2000" b="1" dirty="0" err="1">
                <a:solidFill>
                  <a:srgbClr val="3B3B3B"/>
                </a:solidFill>
                <a:latin typeface="+mn-lt"/>
              </a:rPr>
              <a:t>Syllabus</a:t>
            </a:r>
            <a:r>
              <a:rPr lang="it-IT" altLang="it-IT" sz="2000" dirty="0">
                <a:solidFill>
                  <a:srgbClr val="3B3B3B"/>
                </a:solidFill>
                <a:latin typeface="+mn-lt"/>
              </a:rPr>
              <a:t>), che è disponibile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2000" dirty="0">
                <a:solidFill>
                  <a:srgbClr val="044CD0"/>
                </a:solidFill>
                <a:latin typeface="Open Sans" panose="020B0606030504020204" pitchFamily="34" charset="0"/>
              </a:rPr>
              <a:t>Allegati al Decreto Ministeriale n. 418 del 30-05-2025</a:t>
            </a:r>
            <a:endParaRPr lang="it-IT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3B3B3B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2000" dirty="0">
                <a:solidFill>
                  <a:srgbClr val="3B3B3B"/>
                </a:solidFill>
                <a:latin typeface="+mn-lt"/>
              </a:rPr>
              <a:t> a) </a:t>
            </a:r>
            <a:r>
              <a:rPr lang="it-IT" altLang="it-IT" sz="2000" b="1" dirty="0">
                <a:solidFill>
                  <a:srgbClr val="3B3B3B"/>
                </a:solidFill>
                <a:latin typeface="+mn-lt"/>
              </a:rPr>
              <a:t>Biologia</a:t>
            </a:r>
            <a:r>
              <a:rPr lang="it-IT" altLang="it-IT" sz="2000" dirty="0">
                <a:solidFill>
                  <a:srgbClr val="3B3B3B"/>
                </a:solidFill>
                <a:latin typeface="+mn-lt"/>
              </a:rPr>
              <a:t> – </a:t>
            </a:r>
            <a:r>
              <a:rPr lang="it-IT" altLang="it-IT" sz="2000" b="1" u="sng" dirty="0" err="1">
                <a:solidFill>
                  <a:srgbClr val="58595B"/>
                </a:solidFill>
                <a:latin typeface="+mn-lt"/>
                <a:hlinkClick r:id="rId3"/>
              </a:rPr>
              <a:t>Syllabus</a:t>
            </a:r>
            <a:endParaRPr lang="it-IT" altLang="it-IT" sz="2000" b="1" u="sng" dirty="0">
              <a:solidFill>
                <a:srgbClr val="58595B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+mn-lt"/>
              </a:rPr>
              <a:t> b ) </a:t>
            </a:r>
            <a:r>
              <a:rPr lang="it-IT" altLang="it-IT" sz="2000" b="1" dirty="0">
                <a:solidFill>
                  <a:srgbClr val="3B3B3B"/>
                </a:solidFill>
                <a:latin typeface="+mn-lt"/>
              </a:rPr>
              <a:t>Chimica e Propedeutica Biochimica</a:t>
            </a:r>
            <a:r>
              <a:rPr lang="it-IT" altLang="it-IT" sz="2000" dirty="0">
                <a:solidFill>
                  <a:srgbClr val="3B3B3B"/>
                </a:solidFill>
                <a:latin typeface="+mn-lt"/>
              </a:rPr>
              <a:t> – </a:t>
            </a:r>
            <a:r>
              <a:rPr lang="it-IT" altLang="it-IT" sz="2000" b="1" u="sng" dirty="0" err="1">
                <a:solidFill>
                  <a:srgbClr val="58595B"/>
                </a:solidFill>
                <a:latin typeface="+mn-lt"/>
                <a:hlinkClick r:id="rId4"/>
              </a:rPr>
              <a:t>Syllabus</a:t>
            </a:r>
            <a:endParaRPr lang="it-IT" altLang="it-IT" sz="2000" dirty="0">
              <a:solidFill>
                <a:srgbClr val="3B3B3B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+mn-lt"/>
              </a:rPr>
              <a:t> b) </a:t>
            </a:r>
            <a:r>
              <a:rPr lang="it-IT" altLang="it-IT" sz="2000" b="1" dirty="0">
                <a:solidFill>
                  <a:srgbClr val="3B3B3B"/>
                </a:solidFill>
                <a:latin typeface="+mn-lt"/>
              </a:rPr>
              <a:t>Fisica</a:t>
            </a:r>
            <a:r>
              <a:rPr lang="it-IT" altLang="it-IT" sz="2000" dirty="0">
                <a:solidFill>
                  <a:srgbClr val="3B3B3B"/>
                </a:solidFill>
                <a:latin typeface="+mn-lt"/>
              </a:rPr>
              <a:t> – </a:t>
            </a:r>
            <a:r>
              <a:rPr lang="it-IT" altLang="it-IT" sz="2000" b="1" u="sng" dirty="0" err="1">
                <a:solidFill>
                  <a:srgbClr val="58595B"/>
                </a:solidFill>
                <a:latin typeface="+mn-lt"/>
                <a:hlinkClick r:id="rId5"/>
              </a:rPr>
              <a:t>Syllabus</a:t>
            </a:r>
            <a:endParaRPr lang="it-IT" altLang="it-IT" sz="2000" dirty="0">
              <a:solidFill>
                <a:srgbClr val="3B3B3B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3B3B3B"/>
                </a:solidFill>
                <a:latin typeface="+mn-lt"/>
              </a:rPr>
              <a:t>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3B3B3B"/>
              </a:solidFill>
              <a:latin typeface="+mn-lt"/>
            </a:endParaRP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69023505-0C51-13AF-E742-620A427A6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00075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1155CC"/>
                </a:solidFill>
                <a:hlinkClick r:id="rId6"/>
              </a:rPr>
              <a:t>https://www.aule.unimore.it/PortaleStudentiUnimore/index.php?view=easycourse&amp;_lang=it</a:t>
            </a:r>
            <a:br>
              <a:rPr lang="en-US" altLang="it-IT" sz="1800"/>
            </a:br>
            <a:endParaRPr lang="en-US" altLang="it-IT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</p:txBody>
      </p:sp>
      <p:sp>
        <p:nvSpPr>
          <p:cNvPr id="9221" name="Titolo 1">
            <a:extLst>
              <a:ext uri="{FF2B5EF4-FFF2-40B4-BE49-F238E27FC236}">
                <a16:creationId xmlns:a16="http://schemas.microsoft.com/office/drawing/2014/main" id="{E686F044-1D97-1B21-56B5-DAA209AF4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65125"/>
            <a:ext cx="6967686" cy="709613"/>
          </a:xfrm>
        </p:spPr>
        <p:txBody>
          <a:bodyPr>
            <a:normAutofit fontScale="90000"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Svolgimento della Didattica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78DBBB-CE3F-84A8-54F1-5E874F7B9D78}"/>
              </a:ext>
            </a:extLst>
          </p:cNvPr>
          <p:cNvSpPr txBox="1"/>
          <p:nvPr/>
        </p:nvSpPr>
        <p:spPr>
          <a:xfrm>
            <a:off x="2351584" y="508518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CBABD-5F8B-060D-52E2-C4522B005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EC7DD0E-2995-0BE3-054D-C05BCE797994}"/>
              </a:ext>
            </a:extLst>
          </p:cNvPr>
          <p:cNvSpPr/>
          <p:nvPr/>
        </p:nvSpPr>
        <p:spPr>
          <a:xfrm>
            <a:off x="1055440" y="126999"/>
            <a:ext cx="10225136" cy="1171575"/>
          </a:xfrm>
          <a:prstGeom prst="rect">
            <a:avLst/>
          </a:prstGeom>
          <a:solidFill>
            <a:schemeClr val="accent1"/>
          </a:solidFill>
          <a:ln>
            <a:solidFill>
              <a:srgbClr val="F04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9219" name="CasellaDiTesto 7">
            <a:extLst>
              <a:ext uri="{FF2B5EF4-FFF2-40B4-BE49-F238E27FC236}">
                <a16:creationId xmlns:a16="http://schemas.microsoft.com/office/drawing/2014/main" id="{28A7F0F7-888A-644C-5E9C-E6C3533B3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916832"/>
            <a:ext cx="1087320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3B3B3B"/>
              </a:solidFill>
              <a:latin typeface="+mn-lt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2400" dirty="0">
                <a:solidFill>
                  <a:srgbClr val="3B3B3B"/>
                </a:solidFill>
                <a:latin typeface="+mn-lt"/>
              </a:rPr>
              <a:t>Le lezioni dei Corsi del semestre filtro, presso UNIMORE, saranno erogate </a:t>
            </a:r>
            <a:r>
              <a:rPr lang="it-IT" altLang="it-IT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interamente in modalità online.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it-IT" altLang="it-IT" sz="2400" dirty="0">
              <a:solidFill>
                <a:srgbClr val="3B3B3B"/>
              </a:solidFill>
              <a:latin typeface="+mn-lt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3B3B3B"/>
                </a:solidFill>
                <a:latin typeface="+mn-lt"/>
              </a:rPr>
              <a:t>Saranno organizzate in base a un orario che prevede 2 ore circa di lezione per ciascuna delle 3 materie, dal Lunedì al Giovedì con inizio alle ore 8.30 e termine alle ore 16.00 (pausa pranzo prevista)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3B3B3B"/>
              </a:solidFill>
              <a:latin typeface="+mn-lt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3B3B3B"/>
                </a:solidFill>
                <a:latin typeface="+mn-lt"/>
              </a:rPr>
              <a:t>Nella giornata del Venerdì sono previsti momenti di approfondimento in cui, secondo modalità </a:t>
            </a:r>
            <a:r>
              <a:rPr lang="it-IT" altLang="it-IT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sincrona o asincrona </a:t>
            </a:r>
            <a:r>
              <a:rPr lang="it-IT" altLang="it-IT" sz="2400" dirty="0">
                <a:solidFill>
                  <a:srgbClr val="3B3B3B"/>
                </a:solidFill>
                <a:latin typeface="+mn-lt"/>
              </a:rPr>
              <a:t>(vedi avanti) i docenti saranno a disposizione per confronti, approfondimenti o rispondere alle vostre domande</a:t>
            </a: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1DD9EBB0-64C1-ECC7-BA55-F2510C45A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600075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1155CC"/>
                </a:solidFill>
                <a:hlinkClick r:id="rId3"/>
              </a:rPr>
              <a:t>https://www.aule.unimore.it/PortaleStudentiUnimore/index.php?view=easycourse&amp;_lang=it</a:t>
            </a:r>
            <a:br>
              <a:rPr lang="en-US" altLang="it-IT" sz="1800"/>
            </a:br>
            <a:endParaRPr lang="en-US" altLang="it-IT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t-IT" sz="1800"/>
            </a:br>
            <a:endParaRPr lang="en-US" altLang="it-IT" sz="1800"/>
          </a:p>
        </p:txBody>
      </p:sp>
      <p:sp>
        <p:nvSpPr>
          <p:cNvPr id="9221" name="Titolo 1">
            <a:extLst>
              <a:ext uri="{FF2B5EF4-FFF2-40B4-BE49-F238E27FC236}">
                <a16:creationId xmlns:a16="http://schemas.microsoft.com/office/drawing/2014/main" id="{74346074-421B-C9BC-7929-12B9FB161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65125"/>
            <a:ext cx="6967686" cy="709613"/>
          </a:xfrm>
        </p:spPr>
        <p:txBody>
          <a:bodyPr>
            <a:normAutofit fontScale="90000"/>
          </a:bodyPr>
          <a:lstStyle/>
          <a:p>
            <a:r>
              <a:rPr lang="it-IT" altLang="it-IT" dirty="0">
                <a:solidFill>
                  <a:schemeClr val="bg1"/>
                </a:solidFill>
              </a:rPr>
              <a:t>Svolgimento della Didattica</a:t>
            </a:r>
          </a:p>
        </p:txBody>
      </p:sp>
      <p:pic>
        <p:nvPicPr>
          <p:cNvPr id="5124" name="Picture 4" descr="DAD: cos'è, come funziona, piattaforme e novità 2022 ...">
            <a:extLst>
              <a:ext uri="{FF2B5EF4-FFF2-40B4-BE49-F238E27FC236}">
                <a16:creationId xmlns:a16="http://schemas.microsoft.com/office/drawing/2014/main" id="{A0777B9A-764C-1391-837D-699824BEE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10" y="145615"/>
            <a:ext cx="2176080" cy="189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41452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ttivo">
  <a:themeElements>
    <a:clrScheme name="Personalizzato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C000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1125</Words>
  <Application>Microsoft Office PowerPoint</Application>
  <PresentationFormat>Widescreen</PresentationFormat>
  <Paragraphs>127</Paragraphs>
  <Slides>23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Helvetica Neue</vt:lpstr>
      <vt:lpstr>Open Sans</vt:lpstr>
      <vt:lpstr>Verdana</vt:lpstr>
      <vt:lpstr>Wingdings</vt:lpstr>
      <vt:lpstr>1_Retrospettivo</vt:lpstr>
      <vt:lpstr>Presentazione standard di PowerPoint</vt:lpstr>
      <vt:lpstr>Saluti  (Prof. P. Ventura e Prof. L. Generali)  Aspetti Generali del Semestre Filtro (o Semestre Aperto) (AA 2025-26) (Prof. P. Ventura)  Aspetti Specifici degli Insegnamenti del Semestre Filtro  - Corso di Biologia e Genetica (Prof.ssa R. Manfredini)  - Corso di Chimica e Propedeutica Biochimica (Prof. N. Volpi e Prof.ssa S. Molinari)  - Corso di Fisica (Prof. A. Alessandrini)  Aspetti Organizzativi e Supporto agli Studenti (Dr.ssa A. Maselli)  Q &amp; A </vt:lpstr>
      <vt:lpstr>Presentazione standard di PowerPoint</vt:lpstr>
      <vt:lpstr>Presentazione standard di PowerPoint</vt:lpstr>
      <vt:lpstr>Comunicazioni</vt:lpstr>
      <vt:lpstr>Presentazione standard di PowerPoint</vt:lpstr>
      <vt:lpstr>Semestre Filtro (o Semestre «Aperto»)  (percorso introdotto dal  DM 418/2025)</vt:lpstr>
      <vt:lpstr>Svolgimento della Didattica</vt:lpstr>
      <vt:lpstr>Svolgimento della Didattica</vt:lpstr>
      <vt:lpstr>Presentazione standard di PowerPoint</vt:lpstr>
      <vt:lpstr>Svolgimento della Didattica</vt:lpstr>
      <vt:lpstr>Svolgimento della Didattica</vt:lpstr>
      <vt:lpstr>Svolgimento della Didattica</vt:lpstr>
      <vt:lpstr>Svolgimento della Didattica</vt:lpstr>
      <vt:lpstr>Esami e Proseguimento</vt:lpstr>
      <vt:lpstr>Technical Issues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Scarlini</dc:creator>
  <cp:lastModifiedBy>Paolo VENTURA</cp:lastModifiedBy>
  <cp:revision>621</cp:revision>
  <dcterms:modified xsi:type="dcterms:W3CDTF">2025-08-30T12:16:52Z</dcterms:modified>
</cp:coreProperties>
</file>