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64" r:id="rId2"/>
    <p:sldId id="263" r:id="rId3"/>
    <p:sldId id="266" r:id="rId4"/>
    <p:sldId id="486" r:id="rId5"/>
    <p:sldId id="287" r:id="rId6"/>
    <p:sldId id="487" r:id="rId7"/>
    <p:sldId id="488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72"/>
    <p:restoredTop sz="94694"/>
  </p:normalViewPr>
  <p:slideViewPr>
    <p:cSldViewPr snapToGrid="0">
      <p:cViewPr varScale="1">
        <p:scale>
          <a:sx n="65" d="100"/>
          <a:sy n="65" d="100"/>
        </p:scale>
        <p:origin x="11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12A2F-AE5C-514D-A070-2F6DA201D8BD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D2805-243D-744B-90C8-D55ADF54D65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761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5187B8-0A2B-2863-90A6-A07DACD6BC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F8CEAC2A-712F-7709-2FF4-F13848527A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037AC46-A862-F9BB-C61F-B6B161B17BA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77CCC561-2E43-7104-2F3F-CE72D58B938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DD2805-243D-744B-90C8-D55ADF54D650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292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2315FAD-0A1C-FA1C-A9F9-4B8CB7ECC1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BA2277B-C19E-853A-CAC8-4BDF6652D5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A9E79B2-379D-0850-4FC8-BBE7AA712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883-36C3-7043-802E-92EE348E4AF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ADB026E-F05A-E775-ECE1-C7BA09E903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A9E41B7-9575-55F8-FDA8-7B8C41288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3629-E1BB-0544-B242-CD05A689AA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1228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DCF5CB4-F9E8-40E4-C543-1290360A4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F20DE38-66F9-192D-5266-F6B911BBD6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3A1BBCF-78C2-39FA-8993-5A955C4692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883-36C3-7043-802E-92EE348E4AF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8D60838-5D31-8B17-D0BE-CFCDED75D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20D75B3-6875-8C80-790D-620A72A02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3629-E1BB-0544-B242-CD05A689AA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631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45B0B15-9DBD-D5A2-42FF-63B66FB5B1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81B8CD4-A3D1-5047-67C6-8FA7BD5FE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3AC74AE-2A58-BC8D-E551-D15966B06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883-36C3-7043-802E-92EE348E4AF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E180BA-2198-18B4-1D0E-ADB8FF675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1F5FF94-A800-9F0C-BD9E-9C4F6EC51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3629-E1BB-0544-B242-CD05A689AA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27455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913829-8204-30DB-2F9D-F7E32F2B6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99F5051-4325-B8CF-F9B4-B2D952C444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351FF9E-C9CF-A7A1-5778-513BF3A05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883-36C3-7043-802E-92EE348E4AF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64AFE33-EA99-5D5B-06F8-997F149B4A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1BA3CFF-9D1B-AEF7-C8F7-03276C735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3629-E1BB-0544-B242-CD05A689AA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0047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82730B-EB8E-3041-8746-2A84F0DE0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C61DF02-3BFF-7B9F-9943-166C862AA8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01A2D3D-29C2-8460-D8E4-3D1A04DC7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883-36C3-7043-802E-92EE348E4AF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D3A7AE3-1BF6-6A41-71A2-DD13F669B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95D04C7-634C-1340-1365-4AFFC8A26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3629-E1BB-0544-B242-CD05A689AA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2076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7315AF-0B2F-12C8-6EE0-6DBD41B26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A1C26D-0092-6EB2-9BEF-CBC1318379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0056F03-AA1C-E270-BFA3-911E4BAADD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D351261-AC5D-AE42-5878-54906D0A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883-36C3-7043-802E-92EE348E4AF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935F27E-1528-FDD5-649E-3D2B3EA13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DB74E82-0ADF-D603-64E7-DF9FBA0E2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3629-E1BB-0544-B242-CD05A689AA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612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896FBB1-348D-5234-987C-C39493836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0B05C5C-5D41-903E-17E7-97E74CBA3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BAAA288-0D64-5D4C-3F96-F2882B528E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0A37A68-5974-EF89-4171-0A9FAE55D3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E534FAD8-5A35-F46E-4B2E-535EC7C71C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9DDDEDC-D6CC-C1A2-4BA0-0B8DE3744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883-36C3-7043-802E-92EE348E4AF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AA42DEEB-1F6E-405A-32DB-CA8DA8E13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BB11EB80-A4D3-C7AD-BAE4-D33BF4AC8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3629-E1BB-0544-B242-CD05A689AA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9690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74BDBE-759C-9523-9DA3-D22242042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3BA45245-9398-D354-94F5-6E8F98D21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883-36C3-7043-802E-92EE348E4AF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630A2A9-5DD8-5D68-6066-85BD163F1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8995BA0-E261-678D-1171-1B6340493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3629-E1BB-0544-B242-CD05A689AA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3221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5C1A2C1-88C5-6F6B-A913-FB51A3B0E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883-36C3-7043-802E-92EE348E4AF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1E03F58-A920-2F82-D8B7-EA0AB8E4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3A1E46D-2E1F-EC33-47D2-EE2F7EC533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3629-E1BB-0544-B242-CD05A689AA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6422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07A6D6-24F4-40C2-2B72-4180C9B8D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97DD1C-C472-1C6C-C637-01E5B417A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EA36DEA-328B-B232-DB9A-F405677053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6DC0BCB-CD52-0424-96BA-B3E16D830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883-36C3-7043-802E-92EE348E4AF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2563255-740E-2D47-21DF-C88D8A7E8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932EF5A7-66D7-4ACD-73E2-9F6C1A5A0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3629-E1BB-0544-B242-CD05A689AA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743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0E1947A-BAA1-435E-4F28-FDB9EBFEDD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198B8044-F33C-2D7C-F6D0-AADF5C1D3D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CE8A626-A5FA-81C0-8113-1BF7E18269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1CAFA9F9-7CEA-C44E-C56A-4096EAAC3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CC883-36C3-7043-802E-92EE348E4AF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63D3AFC3-F773-6B58-E51B-7D936A7C7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ACD8930-CA2C-C248-0FF0-0E6351B6D5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113629-E1BB-0544-B242-CD05A689AA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4701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1F4D204-EBC1-E475-E733-E59F2EEA84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71BA6676-6E69-A88D-F20C-A52AD66B7F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7CFEF87-E18C-CA9E-FA62-D81624A91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7CC883-36C3-7043-802E-92EE348E4AF7}" type="datetimeFigureOut">
              <a:rPr lang="it-IT" smtClean="0"/>
              <a:t>30/08/2025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D4C8D30-EE98-141E-3971-8CA7015EC3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60DA9F-0782-DE78-9459-3162D1F121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113629-E1BB-0544-B242-CD05A689AA4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2191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F0A604E4-7307-451C-93BE-F1F7E1BF3B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" y="0"/>
            <a:ext cx="1219200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7F3A0AA-35E5-4085-942B-7378390306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5282344"/>
            <a:ext cx="12191998" cy="1590742"/>
          </a:xfrm>
          <a:prstGeom prst="rect">
            <a:avLst/>
          </a:prstGeom>
          <a:gradFill>
            <a:gsLst>
              <a:gs pos="34000">
                <a:srgbClr val="000000">
                  <a:alpha val="96000"/>
                </a:srgbClr>
              </a:gs>
              <a:gs pos="100000">
                <a:schemeClr val="accent1"/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02F5C38-C747-4173-ABBF-656E39E821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8115300" cy="1590742"/>
          </a:xfrm>
          <a:prstGeom prst="rect">
            <a:avLst/>
          </a:prstGeom>
          <a:gradFill>
            <a:gsLst>
              <a:gs pos="28000">
                <a:schemeClr val="accent1">
                  <a:lumMod val="75000"/>
                  <a:alpha val="59000"/>
                </a:schemeClr>
              </a:gs>
              <a:gs pos="100000">
                <a:srgbClr val="000000">
                  <a:alpha val="70000"/>
                </a:srgb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37EECFC-A684-4391-AE85-4CDAF5565F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5282344"/>
            <a:ext cx="12191998" cy="1590742"/>
          </a:xfrm>
          <a:prstGeom prst="rect">
            <a:avLst/>
          </a:prstGeom>
          <a:gradFill>
            <a:gsLst>
              <a:gs pos="0">
                <a:srgbClr val="000000">
                  <a:alpha val="71765"/>
                </a:srgbClr>
              </a:gs>
              <a:gs pos="100000">
                <a:schemeClr val="accent1">
                  <a:alpha val="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45CFA24-7595-9B4F-7011-D911CD68D6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9714" y="5490971"/>
            <a:ext cx="6962072" cy="1159200"/>
          </a:xfrm>
        </p:spPr>
        <p:txBody>
          <a:bodyPr anchor="ctr">
            <a:normAutofit fontScale="90000"/>
          </a:bodyPr>
          <a:lstStyle/>
          <a:p>
            <a:pPr algn="l"/>
            <a:r>
              <a:rPr lang="en-IT" sz="4000" dirty="0">
                <a:solidFill>
                  <a:srgbClr val="FFFFFF"/>
                </a:solidFill>
              </a:rPr>
              <a:t>Insegnamento di </a:t>
            </a:r>
            <a:r>
              <a:rPr lang="it-IT" sz="4000" dirty="0">
                <a:solidFill>
                  <a:srgbClr val="FFFFFF"/>
                </a:solidFill>
              </a:rPr>
              <a:t>Chimica Generale</a:t>
            </a:r>
            <a:endParaRPr lang="en-IT" sz="4000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8DA9B7-6844-C143-785D-89481EDCEF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56522" y="5633765"/>
            <a:ext cx="3408555" cy="873612"/>
          </a:xfrm>
        </p:spPr>
        <p:txBody>
          <a:bodyPr anchor="ctr">
            <a:normAutofit/>
          </a:bodyPr>
          <a:lstStyle/>
          <a:p>
            <a:pPr algn="l"/>
            <a:r>
              <a:rPr lang="it-IT" sz="2000" dirty="0">
                <a:solidFill>
                  <a:srgbClr val="FFFFFF"/>
                </a:solidFill>
              </a:rPr>
              <a:t>Susanna Molinari </a:t>
            </a:r>
          </a:p>
          <a:p>
            <a:pPr algn="l"/>
            <a:r>
              <a:rPr lang="it-IT" sz="2000" dirty="0">
                <a:solidFill>
                  <a:srgbClr val="FFFFFF"/>
                </a:solidFill>
              </a:rPr>
              <a:t>aa </a:t>
            </a:r>
            <a:r>
              <a:rPr lang="en-IT" sz="2000" dirty="0">
                <a:solidFill>
                  <a:srgbClr val="FFFFFF"/>
                </a:solidFill>
              </a:rPr>
              <a:t>2025-26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231C54A-82EF-9007-6F90-D6CEF4F23D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535" y="1885779"/>
            <a:ext cx="11327549" cy="1529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3873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C9804A-DA46-8286-538D-7942176295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B6D46236-BF46-A736-1136-C357343A9CC2}"/>
              </a:ext>
            </a:extLst>
          </p:cNvPr>
          <p:cNvSpPr txBox="1"/>
          <p:nvPr/>
        </p:nvSpPr>
        <p:spPr>
          <a:xfrm>
            <a:off x="0" y="937426"/>
            <a:ext cx="12100845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-220663" algn="just">
              <a:buNone/>
            </a:pPr>
            <a:r>
              <a:rPr lang="it-IT" sz="2400" b="1" u="sng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Lingua di Insegnamento</a:t>
            </a:r>
            <a:r>
              <a:rPr lang="it-IT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Italiano</a:t>
            </a:r>
          </a:p>
          <a:p>
            <a:pPr marL="228600" indent="-220663" algn="just">
              <a:buNone/>
            </a:pPr>
            <a:endParaRPr lang="it-IT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indent="-220663" algn="just">
              <a:buNone/>
            </a:pPr>
            <a:r>
              <a:rPr lang="it-IT" sz="2400" b="1" u="sng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Prerequisiti</a:t>
            </a:r>
            <a:r>
              <a:rPr lang="it-IT" sz="24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</a:t>
            </a:r>
            <a:r>
              <a:rPr lang="it-IT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sono richieste conoscenze di matematica, fisica, chimica e biologia che rispondono alla preparazione promossa dalle istituzioni scolastiche che organizzano attività educative e didattiche coerenti con le Indicazioni nazionali per i licei e con le linee guida per gli istituti tecnici e per gli istituti professionali.</a:t>
            </a:r>
          </a:p>
          <a:p>
            <a:pPr marL="228600" indent="-220663" algn="just">
              <a:buNone/>
            </a:pPr>
            <a:endParaRPr lang="it-IT" sz="24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indent="-220663" algn="just">
              <a:buNone/>
            </a:pPr>
            <a:r>
              <a:rPr lang="it-IT" sz="2400" b="1" u="sng" kern="100" dirty="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CFU</a:t>
            </a:r>
            <a:r>
              <a:rPr lang="it-IT" sz="2400" b="1" kern="100" dirty="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3 </a:t>
            </a:r>
            <a:r>
              <a:rPr lang="it-IT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(equivalenti a 37,5 ore di lezione) (integrato con chimica organica e propedeutica biochimica).</a:t>
            </a:r>
          </a:p>
          <a:p>
            <a:pPr marL="228600" indent="-220663" algn="just">
              <a:buNone/>
            </a:pPr>
            <a:endParaRPr lang="it-IT" sz="24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indent="-220663" algn="just">
              <a:buNone/>
            </a:pPr>
            <a:r>
              <a:rPr lang="it-IT" sz="2400" b="1" u="sng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SSD</a:t>
            </a:r>
            <a:r>
              <a:rPr lang="it-IT" sz="2400" b="1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 BIOCHIMICA, BIOS-07/A (ex BIO10)</a:t>
            </a:r>
            <a:endParaRPr lang="it-IT" sz="2400" b="1" kern="100" dirty="0">
              <a:solidFill>
                <a:srgbClr val="FF0000"/>
              </a:solidFill>
              <a:effectLst/>
              <a:highlight>
                <a:srgbClr val="FFFF00"/>
              </a:highlight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228600" indent="-220663" algn="just">
              <a:buNone/>
            </a:pPr>
            <a:r>
              <a:rPr lang="it-IT" sz="2400" b="1" u="sng" kern="100" dirty="0">
                <a:solidFill>
                  <a:srgbClr val="FF000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Obiettivi Generali del Corso Integrato di chimica e propedeutica biochimica </a:t>
            </a:r>
            <a:r>
              <a:rPr lang="it-IT" sz="24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r>
              <a:rPr lang="it-IT" sz="24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Fornire le basi per la comprensione delle leggi fondamentali che governano la materia e le sue trasformazioni con particolare attenzione ai fenomeni biologici a livello atomico e molecolare, in relazione alle applicazioni biomediche.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02AC468-0506-13CB-F9D1-5884F9B35D7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-321" t="18890" r="61397" b="-3505"/>
          <a:stretch>
            <a:fillRect/>
          </a:stretch>
        </p:blipFill>
        <p:spPr>
          <a:xfrm>
            <a:off x="8380685" y="0"/>
            <a:ext cx="3811315" cy="1040524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E127CBE-E7BC-09E0-FB39-5DAECC8416C0}"/>
              </a:ext>
            </a:extLst>
          </p:cNvPr>
          <p:cNvSpPr txBox="1"/>
          <p:nvPr/>
        </p:nvSpPr>
        <p:spPr>
          <a:xfrm>
            <a:off x="430710" y="197096"/>
            <a:ext cx="86240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3600" b="1" dirty="0">
                <a:solidFill>
                  <a:srgbClr val="0070C0"/>
                </a:solidFill>
              </a:rPr>
              <a:t>INSEGNAMENTO DI </a:t>
            </a:r>
            <a:r>
              <a:rPr lang="it-IT" sz="3600" b="1" dirty="0">
                <a:solidFill>
                  <a:srgbClr val="0070C0"/>
                </a:solidFill>
              </a:rPr>
              <a:t>CHIMICA GENERALE</a:t>
            </a:r>
            <a:endParaRPr lang="en-IT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100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467C5-DDEF-B8B0-344D-6938BE9200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indent="-220663"/>
            <a:br>
              <a:rPr lang="it-IT" sz="4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b="1" u="sng" kern="100" dirty="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LIBRI DI TESTO</a:t>
            </a:r>
            <a:r>
              <a:rPr lang="it-IT" b="1" kern="100" dirty="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it-IT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IT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D00C10-A7BF-E16F-1CFF-8858C4EE2BA1}"/>
              </a:ext>
            </a:extLst>
          </p:cNvPr>
          <p:cNvSpPr txBox="1"/>
          <p:nvPr/>
        </p:nvSpPr>
        <p:spPr>
          <a:xfrm>
            <a:off x="262759" y="1893701"/>
            <a:ext cx="935420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it-IT" sz="2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Bettelheim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FA, Brown WH, Campbell MK, Farrell SO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     Chimica e Propedeutica Biochimica. </a:t>
            </a:r>
            <a:r>
              <a:rPr lang="it-IT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EdiSES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  Bellini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T.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 Chimica medica e propedeutica biochimica. </a:t>
            </a:r>
            <a:r>
              <a:rPr lang="it-IT" sz="2000" b="1" dirty="0">
                <a:latin typeface="Arial" panose="020B0604020202020204" pitchFamily="34" charset="0"/>
                <a:cs typeface="Arial" panose="020B0604020202020204" pitchFamily="34" charset="0"/>
              </a:rPr>
              <a:t>Zanichelli</a:t>
            </a:r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/>
          </a:p>
          <a:p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000" dirty="0"/>
          </a:p>
          <a:p>
            <a:endParaRPr lang="en-IT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5541F3-6F58-03FE-3E63-5A00E8FC18A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321" t="18890" r="61397" b="-3505"/>
          <a:stretch>
            <a:fillRect/>
          </a:stretch>
        </p:blipFill>
        <p:spPr>
          <a:xfrm>
            <a:off x="8380685" y="0"/>
            <a:ext cx="3811315" cy="1040524"/>
          </a:xfrm>
          <a:prstGeom prst="rect">
            <a:avLst/>
          </a:prstGeom>
        </p:spPr>
      </p:pic>
      <p:pic>
        <p:nvPicPr>
          <p:cNvPr id="3" name="Immagine 2">
            <a:extLst>
              <a:ext uri="{FF2B5EF4-FFF2-40B4-BE49-F238E27FC236}">
                <a16:creationId xmlns:a16="http://schemas.microsoft.com/office/drawing/2014/main" id="{7E36C276-9FB3-442C-1C11-0CD795D901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390" y="1276413"/>
            <a:ext cx="1980806" cy="2641074"/>
          </a:xfrm>
          <a:prstGeom prst="rect">
            <a:avLst/>
          </a:prstGeom>
        </p:spPr>
      </p:pic>
      <p:pic>
        <p:nvPicPr>
          <p:cNvPr id="5" name="Immagine 4" descr="Immagine che contiene testo, poster, menu, design&#10;&#10;Il contenuto generato dall'IA potrebbe non essere corretto.">
            <a:extLst>
              <a:ext uri="{FF2B5EF4-FFF2-40B4-BE49-F238E27FC236}">
                <a16:creationId xmlns:a16="http://schemas.microsoft.com/office/drawing/2014/main" id="{EF01CACB-AF72-8C42-462D-60E2750690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24390" y="4018075"/>
            <a:ext cx="2001414" cy="2741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196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712141-74E6-2751-4A4D-2FB548B76D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E13C96D-9936-7F5A-0AF6-6E83783E419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321" t="18890" r="61397" b="-3505"/>
          <a:stretch>
            <a:fillRect/>
          </a:stretch>
        </p:blipFill>
        <p:spPr>
          <a:xfrm>
            <a:off x="8380685" y="0"/>
            <a:ext cx="3811315" cy="1040524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AFF3A82E-0C50-50D0-A224-64514BF984B4}"/>
              </a:ext>
            </a:extLst>
          </p:cNvPr>
          <p:cNvSpPr txBox="1"/>
          <p:nvPr/>
        </p:nvSpPr>
        <p:spPr>
          <a:xfrm>
            <a:off x="3143673" y="0"/>
            <a:ext cx="59713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b="1" spc="-5" dirty="0">
                <a:solidFill>
                  <a:srgbClr val="FF0000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SUPPORTI DIDATTICI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7FB87E49-6246-C6C2-D8E6-592CCCF25B28}"/>
              </a:ext>
            </a:extLst>
          </p:cNvPr>
          <p:cNvSpPr txBox="1"/>
          <p:nvPr/>
        </p:nvSpPr>
        <p:spPr>
          <a:xfrm>
            <a:off x="2063552" y="1064891"/>
            <a:ext cx="7730674" cy="2893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15000"/>
              </a:lnSpc>
              <a:buAutoNum type="arabicPeriod"/>
              <a:defRPr/>
            </a:pP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Lezioni online in sincrono </a:t>
            </a:r>
          </a:p>
          <a:p>
            <a:pPr algn="just">
              <a:lnSpc>
                <a:spcPct val="115000"/>
              </a:lnSpc>
              <a:defRPr/>
            </a:pPr>
            <a:endParaRPr lang="it-IT" sz="2000" b="1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defRPr/>
            </a:pP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  Studio individuale </a:t>
            </a:r>
            <a:r>
              <a:rPr lang="it-IT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(vedi </a:t>
            </a: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Testi</a:t>
            </a:r>
            <a:r>
              <a:rPr lang="it-IT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consigliati).</a:t>
            </a:r>
          </a:p>
          <a:p>
            <a:pPr algn="just">
              <a:lnSpc>
                <a:spcPct val="115000"/>
              </a:lnSpc>
              <a:defRPr/>
            </a:pPr>
            <a:endParaRPr lang="it-IT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15000"/>
              </a:lnSpc>
              <a:buAutoNum type="arabicPeriod" startAt="3"/>
              <a:defRPr/>
            </a:pP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Esercizi ed</a:t>
            </a: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approfondimenti</a:t>
            </a: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 svolgersi settimanalmente     via Teams (</a:t>
            </a:r>
            <a:r>
              <a:rPr lang="it-IT" sz="2000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venerdi</a:t>
            </a: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h 14-16 nelle date indicate).</a:t>
            </a:r>
          </a:p>
          <a:p>
            <a:pPr algn="just">
              <a:lnSpc>
                <a:spcPct val="115000"/>
              </a:lnSpc>
              <a:defRPr/>
            </a:pPr>
            <a:endParaRPr lang="it-IT" sz="20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15000"/>
              </a:lnSpc>
              <a:defRPr/>
            </a:pPr>
            <a:r>
              <a:rPr lang="it-IT" sz="2000" b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4.</a:t>
            </a:r>
            <a:r>
              <a:rPr lang="it-IT" sz="20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Video e quiz </a:t>
            </a:r>
            <a:r>
              <a:rPr lang="it-IT" sz="2000" b="1" dirty="0" err="1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JoVe</a:t>
            </a:r>
            <a:endParaRPr lang="it-IT" sz="2000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6923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A3408A1-80E4-7E7D-3E9C-0BDAA046FE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DA418-3876-D7E4-58D5-EEC5C6FA88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228600" indent="-220663"/>
            <a:br>
              <a:rPr lang="it-IT" sz="4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r>
              <a:rPr lang="it-IT" sz="4000" b="1" u="sng" kern="100" dirty="0" err="1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ATTIVITà</a:t>
            </a:r>
            <a:r>
              <a:rPr lang="it-IT" sz="4000" b="1" u="sng" kern="100" dirty="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DEL </a:t>
            </a:r>
            <a:r>
              <a:rPr lang="it-IT" sz="4000" b="1" u="sng" kern="100" dirty="0" err="1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VENERDì</a:t>
            </a:r>
            <a:r>
              <a:rPr lang="it-IT" b="1" kern="100" dirty="0">
                <a:solidFill>
                  <a:srgbClr val="FF0000"/>
                </a:solidFill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  <a:br>
              <a:rPr lang="it-IT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</a:br>
            <a:endParaRPr lang="en-IT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7A0A72-60C2-977C-DEF8-C1F9026D38FD}"/>
              </a:ext>
            </a:extLst>
          </p:cNvPr>
          <p:cNvSpPr txBox="1"/>
          <p:nvPr/>
        </p:nvSpPr>
        <p:spPr>
          <a:xfrm>
            <a:off x="315310" y="1225689"/>
            <a:ext cx="935420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2000" dirty="0"/>
          </a:p>
          <a:p>
            <a:r>
              <a:rPr lang="en-GB" sz="2000" dirty="0"/>
              <a:t>La </a:t>
            </a:r>
            <a:r>
              <a:rPr lang="en-GB" sz="2000" dirty="0" err="1"/>
              <a:t>docente</a:t>
            </a:r>
            <a:r>
              <a:rPr lang="en-GB" sz="2000" dirty="0"/>
              <a:t> </a:t>
            </a:r>
            <a:r>
              <a:rPr lang="en-GB" sz="2000" dirty="0" err="1"/>
              <a:t>sarà</a:t>
            </a:r>
            <a:r>
              <a:rPr lang="en-GB" sz="2000" dirty="0"/>
              <a:t> a </a:t>
            </a:r>
            <a:r>
              <a:rPr lang="en-GB" sz="2000" dirty="0" err="1"/>
              <a:t>disposizione</a:t>
            </a:r>
            <a:r>
              <a:rPr lang="en-GB" sz="2000" dirty="0"/>
              <a:t> per </a:t>
            </a:r>
            <a:r>
              <a:rPr lang="en-GB" sz="2000" dirty="0" err="1"/>
              <a:t>domande</a:t>
            </a:r>
            <a:r>
              <a:rPr lang="en-GB" sz="2000" dirty="0"/>
              <a:t> e </a:t>
            </a:r>
            <a:r>
              <a:rPr lang="en-GB" sz="2000" dirty="0" err="1"/>
              <a:t>chiarimenti</a:t>
            </a:r>
            <a:r>
              <a:rPr lang="en-GB" sz="2000" dirty="0"/>
              <a:t> </a:t>
            </a:r>
            <a:r>
              <a:rPr lang="en-GB" sz="2000" dirty="0">
                <a:solidFill>
                  <a:srgbClr val="FF0000"/>
                </a:solidFill>
              </a:rPr>
              <a:t>in </a:t>
            </a:r>
            <a:r>
              <a:rPr lang="en-GB" sz="2000" dirty="0" err="1">
                <a:solidFill>
                  <a:srgbClr val="FF0000"/>
                </a:solidFill>
              </a:rPr>
              <a:t>modalità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sincrona</a:t>
            </a:r>
            <a:r>
              <a:rPr lang="en-GB" sz="2000" dirty="0">
                <a:solidFill>
                  <a:srgbClr val="FF0000"/>
                </a:solidFill>
              </a:rPr>
              <a:t> online: </a:t>
            </a:r>
            <a:r>
              <a:rPr lang="en-GB" sz="2000" dirty="0" err="1"/>
              <a:t>venerdì</a:t>
            </a:r>
            <a:r>
              <a:rPr lang="en-GB" sz="2000" dirty="0"/>
              <a:t> 19.9.25, 3.10.10.25, ore 14-16  e 10.10.25., ore 16-17 </a:t>
            </a:r>
            <a:r>
              <a:rPr lang="en-GB" sz="2000" dirty="0" err="1"/>
              <a:t>su</a:t>
            </a:r>
            <a:r>
              <a:rPr lang="en-GB" sz="2000" dirty="0"/>
              <a:t> TEAMS</a:t>
            </a:r>
            <a:r>
              <a:rPr lang="en-GB" sz="2000" dirty="0">
                <a:highlight>
                  <a:srgbClr val="FFFF00"/>
                </a:highlight>
              </a:rPr>
              <a:t> </a:t>
            </a:r>
            <a:r>
              <a:rPr lang="en-GB" sz="2000" dirty="0"/>
              <a:t> come </a:t>
            </a:r>
            <a:r>
              <a:rPr lang="en-GB" sz="2000" dirty="0" err="1"/>
              <a:t>indicato</a:t>
            </a:r>
            <a:r>
              <a:rPr lang="en-GB" sz="2000" dirty="0"/>
              <a:t>  </a:t>
            </a:r>
            <a:r>
              <a:rPr lang="en-GB" sz="2000" dirty="0" err="1"/>
              <a:t>nell’orario</a:t>
            </a:r>
            <a:r>
              <a:rPr lang="en-GB" sz="2000" dirty="0"/>
              <a:t> </a:t>
            </a:r>
            <a:r>
              <a:rPr lang="en-GB" sz="2000" dirty="0" err="1"/>
              <a:t>delle</a:t>
            </a:r>
            <a:r>
              <a:rPr lang="en-GB" sz="2000" dirty="0"/>
              <a:t> </a:t>
            </a:r>
            <a:r>
              <a:rPr lang="en-GB" sz="2000" dirty="0" err="1"/>
              <a:t>lezioni</a:t>
            </a:r>
            <a:r>
              <a:rPr lang="en-GB" sz="2000" dirty="0"/>
              <a:t> .</a:t>
            </a:r>
          </a:p>
          <a:p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r>
              <a:rPr lang="en-GB" sz="2000" dirty="0"/>
              <a:t>La </a:t>
            </a:r>
            <a:r>
              <a:rPr lang="en-GB" sz="2000" dirty="0" err="1"/>
              <a:t>docente</a:t>
            </a:r>
            <a:r>
              <a:rPr lang="en-GB" sz="2000" dirty="0"/>
              <a:t> </a:t>
            </a:r>
            <a:r>
              <a:rPr lang="en-GB" sz="2000" dirty="0" err="1"/>
              <a:t>fornirà</a:t>
            </a:r>
            <a:r>
              <a:rPr lang="en-GB" sz="2000" dirty="0"/>
              <a:t> </a:t>
            </a:r>
            <a:r>
              <a:rPr lang="en-GB" sz="2000" dirty="0" err="1"/>
              <a:t>inoltre</a:t>
            </a:r>
            <a:r>
              <a:rPr lang="en-GB" sz="2000" dirty="0"/>
              <a:t> </a:t>
            </a:r>
            <a:r>
              <a:rPr lang="en-GB" sz="2000" dirty="0" err="1"/>
              <a:t>chiarimenti</a:t>
            </a:r>
            <a:r>
              <a:rPr lang="en-GB" sz="2000" dirty="0"/>
              <a:t> ed </a:t>
            </a:r>
            <a:r>
              <a:rPr lang="en-GB" sz="2000" dirty="0" err="1"/>
              <a:t>approfondimenti</a:t>
            </a:r>
            <a:r>
              <a:rPr lang="en-GB" sz="2000" dirty="0"/>
              <a:t> in </a:t>
            </a:r>
            <a:r>
              <a:rPr lang="en-GB" sz="2000" dirty="0" err="1">
                <a:solidFill>
                  <a:srgbClr val="FF0000"/>
                </a:solidFill>
              </a:rPr>
              <a:t>modalità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asincrona</a:t>
            </a:r>
            <a:r>
              <a:rPr lang="en-GB" sz="2000" dirty="0">
                <a:solidFill>
                  <a:srgbClr val="FF0000"/>
                </a:solidFill>
              </a:rPr>
              <a:t>:</a:t>
            </a:r>
            <a:endParaRPr lang="en-GB" sz="2000" dirty="0"/>
          </a:p>
          <a:p>
            <a:r>
              <a:rPr lang="en-GB" sz="2000" dirty="0" err="1"/>
              <a:t>Venerdi</a:t>
            </a:r>
            <a:r>
              <a:rPr lang="en-GB" sz="2000" dirty="0"/>
              <a:t> 12.9.25  e venerid 26.9.2025 </a:t>
            </a:r>
            <a:r>
              <a:rPr lang="en-GB" sz="2000" dirty="0" err="1"/>
              <a:t>sul</a:t>
            </a:r>
            <a:r>
              <a:rPr lang="en-GB" sz="2000" dirty="0"/>
              <a:t> forum del TEAMS</a:t>
            </a:r>
            <a:r>
              <a:rPr lang="en-GB" sz="2000" dirty="0">
                <a:highlight>
                  <a:srgbClr val="FFFF00"/>
                </a:highlight>
              </a:rPr>
              <a:t> X </a:t>
            </a:r>
            <a:r>
              <a:rPr lang="en-GB" sz="2000" dirty="0">
                <a:solidFill>
                  <a:srgbClr val="FF0000"/>
                </a:solidFill>
              </a:rPr>
              <a:t>. </a:t>
            </a:r>
          </a:p>
          <a:p>
            <a:endParaRPr lang="en-GB" sz="2000" dirty="0">
              <a:solidFill>
                <a:srgbClr val="FF0000"/>
              </a:solidFill>
            </a:endParaRPr>
          </a:p>
          <a:p>
            <a:r>
              <a:rPr lang="en-GB" sz="2000" dirty="0">
                <a:solidFill>
                  <a:srgbClr val="FF0000"/>
                </a:solidFill>
              </a:rPr>
              <a:t>PER RENDERE PROFICUE QUESTE OCCASIONI  la </a:t>
            </a:r>
            <a:r>
              <a:rPr lang="en-GB" sz="2000" dirty="0" err="1">
                <a:solidFill>
                  <a:srgbClr val="FF0000"/>
                </a:solidFill>
              </a:rPr>
              <a:t>docente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sollecita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gli</a:t>
            </a:r>
            <a:r>
              <a:rPr lang="en-GB" sz="2000" dirty="0">
                <a:solidFill>
                  <a:srgbClr val="FF0000"/>
                </a:solidFill>
              </a:rPr>
              <a:t> student ad </a:t>
            </a:r>
            <a:r>
              <a:rPr lang="en-GB" sz="2000" dirty="0" err="1">
                <a:solidFill>
                  <a:srgbClr val="FF0000"/>
                </a:solidFill>
              </a:rPr>
              <a:t>organizzarsi</a:t>
            </a:r>
            <a:r>
              <a:rPr lang="en-GB" sz="2000" dirty="0">
                <a:solidFill>
                  <a:srgbClr val="FF0000"/>
                </a:solidFill>
              </a:rPr>
              <a:t> per </a:t>
            </a:r>
            <a:r>
              <a:rPr lang="en-GB" sz="2000" dirty="0" err="1">
                <a:solidFill>
                  <a:srgbClr val="FF0000"/>
                </a:solidFill>
              </a:rPr>
              <a:t>mandare</a:t>
            </a:r>
            <a:r>
              <a:rPr lang="en-GB" sz="2000" dirty="0">
                <a:solidFill>
                  <a:srgbClr val="FF0000"/>
                </a:solidFill>
              </a:rPr>
              <a:t> un </a:t>
            </a:r>
            <a:r>
              <a:rPr lang="en-GB" sz="2000" dirty="0" err="1">
                <a:solidFill>
                  <a:srgbClr val="FF0000"/>
                </a:solidFill>
              </a:rPr>
              <a:t>elenco</a:t>
            </a:r>
            <a:r>
              <a:rPr lang="en-GB" sz="2000" dirty="0">
                <a:solidFill>
                  <a:srgbClr val="FF0000"/>
                </a:solidFill>
              </a:rPr>
              <a:t> di </a:t>
            </a:r>
            <a:r>
              <a:rPr lang="en-GB" sz="2000" dirty="0" err="1">
                <a:solidFill>
                  <a:srgbClr val="FF0000"/>
                </a:solidFill>
              </a:rPr>
              <a:t>argomenti</a:t>
            </a:r>
            <a:r>
              <a:rPr lang="en-GB" sz="2000" dirty="0">
                <a:solidFill>
                  <a:srgbClr val="FF0000"/>
                </a:solidFill>
              </a:rPr>
              <a:t> da </a:t>
            </a:r>
            <a:r>
              <a:rPr lang="en-GB" sz="2000" dirty="0" err="1">
                <a:solidFill>
                  <a:srgbClr val="FF0000"/>
                </a:solidFill>
              </a:rPr>
              <a:t>approfondire</a:t>
            </a:r>
            <a:r>
              <a:rPr lang="en-GB" sz="2000" dirty="0">
                <a:solidFill>
                  <a:srgbClr val="FF0000"/>
                </a:solidFill>
              </a:rPr>
              <a:t> il </a:t>
            </a:r>
            <a:r>
              <a:rPr lang="en-GB" sz="2000" dirty="0" err="1">
                <a:solidFill>
                  <a:srgbClr val="FF0000"/>
                </a:solidFill>
              </a:rPr>
              <a:t>venerdi</a:t>
            </a:r>
            <a:r>
              <a:rPr lang="en-GB" sz="2000" dirty="0">
                <a:solidFill>
                  <a:srgbClr val="FF0000"/>
                </a:solidFill>
              </a:rPr>
              <a:t>. La </a:t>
            </a:r>
            <a:r>
              <a:rPr lang="en-GB" sz="2000" dirty="0" err="1">
                <a:solidFill>
                  <a:srgbClr val="FF0000"/>
                </a:solidFill>
              </a:rPr>
              <a:t>lista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degli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argomenti</a:t>
            </a:r>
            <a:r>
              <a:rPr lang="en-GB" sz="2000" dirty="0">
                <a:solidFill>
                  <a:srgbClr val="FF0000"/>
                </a:solidFill>
              </a:rPr>
              <a:t> da </a:t>
            </a:r>
            <a:r>
              <a:rPr lang="en-GB" sz="2000" dirty="0" err="1">
                <a:solidFill>
                  <a:srgbClr val="FF0000"/>
                </a:solidFill>
              </a:rPr>
              <a:t>chiarire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dovrà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essere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fornita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entro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mercoledi</a:t>
            </a:r>
            <a:r>
              <a:rPr lang="en-GB" sz="2000" dirty="0">
                <a:solidFill>
                  <a:srgbClr val="FF0000"/>
                </a:solidFill>
              </a:rPr>
              <a:t> 10.9.2025 (per il </a:t>
            </a:r>
            <a:r>
              <a:rPr lang="en-GB" sz="2000" dirty="0" err="1">
                <a:solidFill>
                  <a:srgbClr val="FF0000"/>
                </a:solidFill>
              </a:rPr>
              <a:t>venerdi</a:t>
            </a:r>
            <a:r>
              <a:rPr lang="en-GB" sz="2000" dirty="0">
                <a:solidFill>
                  <a:srgbClr val="FF0000"/>
                </a:solidFill>
              </a:rPr>
              <a:t> 12.9.2025) ed </a:t>
            </a:r>
            <a:r>
              <a:rPr lang="en-GB" sz="2000" dirty="0" err="1">
                <a:solidFill>
                  <a:srgbClr val="FF0000"/>
                </a:solidFill>
              </a:rPr>
              <a:t>entro</a:t>
            </a:r>
            <a:r>
              <a:rPr lang="en-GB" sz="2000" dirty="0">
                <a:solidFill>
                  <a:srgbClr val="FF0000"/>
                </a:solidFill>
              </a:rPr>
              <a:t> </a:t>
            </a:r>
            <a:r>
              <a:rPr lang="en-GB" sz="2000" dirty="0" err="1">
                <a:solidFill>
                  <a:srgbClr val="FF0000"/>
                </a:solidFill>
              </a:rPr>
              <a:t>lunedi</a:t>
            </a:r>
            <a:r>
              <a:rPr lang="en-GB" sz="2000" dirty="0">
                <a:solidFill>
                  <a:srgbClr val="FF0000"/>
                </a:solidFill>
              </a:rPr>
              <a:t> 22.9.2025 (per il </a:t>
            </a:r>
            <a:r>
              <a:rPr lang="en-GB" sz="2000" dirty="0" err="1">
                <a:solidFill>
                  <a:srgbClr val="FF0000"/>
                </a:solidFill>
              </a:rPr>
              <a:t>venerdi</a:t>
            </a:r>
            <a:r>
              <a:rPr lang="en-GB" sz="2000" dirty="0">
                <a:solidFill>
                  <a:srgbClr val="FF0000"/>
                </a:solidFill>
              </a:rPr>
              <a:t>  26.9.2025). </a:t>
            </a:r>
            <a:endParaRPr lang="en-GB" sz="2000" dirty="0"/>
          </a:p>
          <a:p>
            <a:endParaRPr lang="en-GB" sz="2000" dirty="0"/>
          </a:p>
          <a:p>
            <a:endParaRPr lang="en-GB" sz="2000" dirty="0"/>
          </a:p>
          <a:p>
            <a:endParaRPr lang="en-IT" sz="20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B51811-46A1-CC54-D6A6-99640366517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321" t="18890" r="61397" b="-3505"/>
          <a:stretch>
            <a:fillRect/>
          </a:stretch>
        </p:blipFill>
        <p:spPr>
          <a:xfrm>
            <a:off x="8380685" y="0"/>
            <a:ext cx="3811315" cy="1040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375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84FE59-46D4-80E0-80DB-3BBAB8FDF7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A7C21C5A-4744-5924-C81A-CA528CD35B2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321" t="18890" r="61397" b="-3505"/>
          <a:stretch>
            <a:fillRect/>
          </a:stretch>
        </p:blipFill>
        <p:spPr>
          <a:xfrm>
            <a:off x="8380685" y="0"/>
            <a:ext cx="3811315" cy="1040524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79251549-05D3-142B-CA28-C735727276F3}"/>
              </a:ext>
            </a:extLst>
          </p:cNvPr>
          <p:cNvSpPr txBox="1"/>
          <p:nvPr/>
        </p:nvSpPr>
        <p:spPr>
          <a:xfrm>
            <a:off x="1892660" y="2069519"/>
            <a:ext cx="8406680" cy="31188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500"/>
              </a:spcBef>
              <a:spcAft>
                <a:spcPts val="750"/>
              </a:spcAft>
            </a:pPr>
            <a:r>
              <a:rPr lang="it-IT" sz="2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didattica 1. Costituzione della materia: atomi, legami chimici e tavola periodica. </a:t>
            </a:r>
          </a:p>
          <a:p>
            <a:pPr>
              <a:spcBef>
                <a:spcPts val="1500"/>
              </a:spcBef>
              <a:spcAft>
                <a:spcPts val="750"/>
              </a:spcAft>
            </a:pPr>
            <a:r>
              <a:rPr lang="it-IT" sz="2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didattica 2. Stati della materia e principi di termodinamica</a:t>
            </a:r>
          </a:p>
          <a:p>
            <a:pPr>
              <a:spcBef>
                <a:spcPts val="1500"/>
              </a:spcBef>
              <a:spcAft>
                <a:spcPts val="750"/>
              </a:spcAft>
            </a:pPr>
            <a:r>
              <a:rPr lang="it-IT" sz="2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didattica 3. Soluzioni, miscele e proprietà colligative</a:t>
            </a:r>
          </a:p>
          <a:p>
            <a:pPr>
              <a:spcBef>
                <a:spcPts val="1500"/>
              </a:spcBef>
              <a:spcAft>
                <a:spcPts val="750"/>
              </a:spcAft>
            </a:pPr>
            <a:r>
              <a:rPr lang="it-IT" sz="2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didattica 4. Reazioni chimiche, equilibrio, cinetica</a:t>
            </a:r>
          </a:p>
          <a:p>
            <a:pPr>
              <a:spcBef>
                <a:spcPts val="1500"/>
              </a:spcBef>
              <a:spcAft>
                <a:spcPts val="750"/>
              </a:spcAft>
            </a:pPr>
            <a:r>
              <a:rPr lang="it-IT" sz="2000" dirty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Unità didattica 5. Acidi, basi, pH e soluzioni tampone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5F645C45-D5FC-9176-1A92-F7170C53EF1D}"/>
              </a:ext>
            </a:extLst>
          </p:cNvPr>
          <p:cNvSpPr txBox="1"/>
          <p:nvPr/>
        </p:nvSpPr>
        <p:spPr>
          <a:xfrm>
            <a:off x="2287407" y="578806"/>
            <a:ext cx="6620617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b="1" spc="-5" dirty="0">
                <a:solidFill>
                  <a:srgbClr val="FF0000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PROGRAMMA DI CHIMICA GENERALE</a:t>
            </a:r>
          </a:p>
        </p:txBody>
      </p:sp>
    </p:spTree>
    <p:extLst>
      <p:ext uri="{BB962C8B-B14F-4D97-AF65-F5344CB8AC3E}">
        <p14:creationId xmlns:p14="http://schemas.microsoft.com/office/powerpoint/2010/main" val="3094815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399FA-BB11-856B-0670-5E4A2A03D6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0A310AC-369C-1A3D-DE66-DD4140248BE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-321" t="18890" r="61397" b="-3505"/>
          <a:stretch>
            <a:fillRect/>
          </a:stretch>
        </p:blipFill>
        <p:spPr>
          <a:xfrm>
            <a:off x="8380685" y="0"/>
            <a:ext cx="3811315" cy="1040524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6EBA7FCB-DEBE-58F2-3D4F-030CCD0761B6}"/>
              </a:ext>
            </a:extLst>
          </p:cNvPr>
          <p:cNvSpPr txBox="1"/>
          <p:nvPr/>
        </p:nvSpPr>
        <p:spPr>
          <a:xfrm>
            <a:off x="1883024" y="1536174"/>
            <a:ext cx="8784976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-riconoscere la tipologia di legami chimici ed eseguire semplici bilanciamenti delle reazioni (unità didattica 1 e 4)</a:t>
            </a:r>
          </a:p>
          <a:p>
            <a:pPr algn="l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- eseguire semplici ma fondamentali calcoli sulle concentrazioni delle soluzioni e osmolarità (U.D. 3)</a:t>
            </a:r>
          </a:p>
          <a:p>
            <a:pPr algn="l"/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- applicare le conoscenze acquisite nell’ambito della termodinamica ai processi di trasformazione chimico-fisica di interesse biomedico (U.D. 2)</a:t>
            </a:r>
          </a:p>
          <a:p>
            <a:r>
              <a:rPr lang="it-IT" sz="2000" dirty="0">
                <a:latin typeface="Arial" panose="020B0604020202020204" pitchFamily="34" charset="0"/>
                <a:cs typeface="Arial" panose="020B0604020202020204" pitchFamily="34" charset="0"/>
              </a:rPr>
              <a:t>- applicare le conoscenze acquisite ai processi che governano la respirazione, il mantenimento dell’equilibrio osmotico, gli equilibri acido-base dei fluidi biologici (U.D. 2, 3, 5)</a:t>
            </a:r>
          </a:p>
          <a:p>
            <a:pPr algn="l"/>
            <a:endParaRPr lang="it-IT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381068DF-EB51-7AD5-FAE1-71296E7F1614}"/>
              </a:ext>
            </a:extLst>
          </p:cNvPr>
          <p:cNvSpPr txBox="1"/>
          <p:nvPr/>
        </p:nvSpPr>
        <p:spPr>
          <a:xfrm>
            <a:off x="3110342" y="332656"/>
            <a:ext cx="597131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t-IT" sz="4000" b="1" spc="-5" dirty="0">
                <a:solidFill>
                  <a:srgbClr val="FF0000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OBIETTIVI FORMATIVI</a:t>
            </a:r>
          </a:p>
        </p:txBody>
      </p:sp>
    </p:spTree>
    <p:extLst>
      <p:ext uri="{BB962C8B-B14F-4D97-AF65-F5344CB8AC3E}">
        <p14:creationId xmlns:p14="http://schemas.microsoft.com/office/powerpoint/2010/main" val="16922151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13b55eef-7018-4674-a3d7-cc0db06d545c}" enabled="0" method="" siteId="{13b55eef-7018-4674-a3d7-cc0db06d545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495</Words>
  <Application>Microsoft Office PowerPoint</Application>
  <PresentationFormat>Widescreen</PresentationFormat>
  <Paragraphs>59</Paragraphs>
  <Slides>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Aptos</vt:lpstr>
      <vt:lpstr>Aptos Display</vt:lpstr>
      <vt:lpstr>Arial</vt:lpstr>
      <vt:lpstr>Tema di Office</vt:lpstr>
      <vt:lpstr>Insegnamento di Chimica Generale</vt:lpstr>
      <vt:lpstr>Presentazione standard di PowerPoint</vt:lpstr>
      <vt:lpstr> LIBRI DI TESTO: </vt:lpstr>
      <vt:lpstr>Presentazione standard di PowerPoint</vt:lpstr>
      <vt:lpstr> ATTIVITà DEL VENERDì: 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Angelo Poletti</dc:creator>
  <cp:lastModifiedBy>Susanna MOLINARI</cp:lastModifiedBy>
  <cp:revision>33</cp:revision>
  <dcterms:created xsi:type="dcterms:W3CDTF">2025-07-03T07:57:05Z</dcterms:created>
  <dcterms:modified xsi:type="dcterms:W3CDTF">2025-08-30T20:30:43Z</dcterms:modified>
</cp:coreProperties>
</file>