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4" r:id="rId2"/>
    <p:sldId id="258" r:id="rId3"/>
    <p:sldId id="266" r:id="rId4"/>
    <p:sldId id="256" r:id="rId5"/>
    <p:sldId id="288" r:id="rId6"/>
    <p:sldId id="289" r:id="rId7"/>
    <p:sldId id="290" r:id="rId8"/>
    <p:sldId id="291" r:id="rId9"/>
    <p:sldId id="292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972"/>
    <p:restoredTop sz="94694"/>
  </p:normalViewPr>
  <p:slideViewPr>
    <p:cSldViewPr snapToGrid="0">
      <p:cViewPr varScale="1">
        <p:scale>
          <a:sx n="86" d="100"/>
          <a:sy n="86" d="100"/>
        </p:scale>
        <p:origin x="3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12A2F-AE5C-514D-A070-2F6DA201D8BD}" type="datetimeFigureOut">
              <a:rPr lang="it-IT" smtClean="0"/>
              <a:t>01/09/2025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D2805-243D-744B-90C8-D55ADF54D6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7615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315FAD-0A1C-FA1C-A9F9-4B8CB7ECC1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BA2277B-C19E-853A-CAC8-4BDF6652D5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A9E79B2-379D-0850-4FC8-BBE7AA712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CC883-36C3-7043-802E-92EE348E4AF7}" type="datetimeFigureOut">
              <a:rPr lang="it-IT" smtClean="0"/>
              <a:t>01/09/2025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ADB026E-F05A-E775-ECE1-C7BA09E90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9E41B7-9575-55F8-FDA8-7B8C41288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3629-E1BB-0544-B242-CD05A689AA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1228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CF5CB4-F9E8-40E4-C543-1290360A4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F20DE38-66F9-192D-5266-F6B911BBD6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A1BBCF-78C2-39FA-8993-5A955C469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CC883-36C3-7043-802E-92EE348E4AF7}" type="datetimeFigureOut">
              <a:rPr lang="it-IT" smtClean="0"/>
              <a:t>01/09/2025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8D60838-5D31-8B17-D0BE-CFCDED75D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0D75B3-6875-8C80-790D-620A72A02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3629-E1BB-0544-B242-CD05A689AA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6312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45B0B15-9DBD-D5A2-42FF-63B66FB5B1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81B8CD4-A3D1-5047-67C6-8FA7BD5FE7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AC74AE-2A58-BC8D-E551-D15966B0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CC883-36C3-7043-802E-92EE348E4AF7}" type="datetimeFigureOut">
              <a:rPr lang="it-IT" smtClean="0"/>
              <a:t>01/09/2025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FE180BA-2198-18B4-1D0E-ADB8FF675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F5FF94-A800-9F0C-BD9E-9C4F6EC51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3629-E1BB-0544-B242-CD05A689AA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7455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913829-8204-30DB-2F9D-F7E32F2B6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9F5051-4325-B8CF-F9B4-B2D952C44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351FF9E-C9CF-A7A1-5778-513BF3A05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CC883-36C3-7043-802E-92EE348E4AF7}" type="datetimeFigureOut">
              <a:rPr lang="it-IT" smtClean="0"/>
              <a:t>01/09/2025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64AFE33-EA99-5D5B-06F8-997F149B4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1BA3CFF-9D1B-AEF7-C8F7-03276C735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3629-E1BB-0544-B242-CD05A689AA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0474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82730B-EB8E-3041-8746-2A84F0DE0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C61DF02-3BFF-7B9F-9943-166C862AA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01A2D3D-29C2-8460-D8E4-3D1A04DC7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CC883-36C3-7043-802E-92EE348E4AF7}" type="datetimeFigureOut">
              <a:rPr lang="it-IT" smtClean="0"/>
              <a:t>01/09/2025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3A7AE3-1BF6-6A41-71A2-DD13F669B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5D04C7-634C-1340-1365-4AFFC8A26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3629-E1BB-0544-B242-CD05A689AA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2076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7315AF-0B2F-12C8-6EE0-6DBD41B2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6A1C26D-0092-6EB2-9BEF-CBC131837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0056F03-AA1C-E270-BFA3-911E4BAADD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D351261-AC5D-AE42-5878-54906D0A6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CC883-36C3-7043-802E-92EE348E4AF7}" type="datetimeFigureOut">
              <a:rPr lang="it-IT" smtClean="0"/>
              <a:t>01/09/2025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935F27E-1528-FDD5-649E-3D2B3EA13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DB74E82-0ADF-D603-64E7-DF9FBA0E2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3629-E1BB-0544-B242-CD05A689AA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6123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96FBB1-348D-5234-987C-C39493836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0B05C5C-5D41-903E-17E7-97E74CBA3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BAAA288-0D64-5D4C-3F96-F2882B528E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0A37A68-5974-EF89-4171-0A9FAE55D3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534FAD8-5A35-F46E-4B2E-535EC7C71C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9DDDEDC-D6CC-C1A2-4BA0-0B8DE3744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CC883-36C3-7043-802E-92EE348E4AF7}" type="datetimeFigureOut">
              <a:rPr lang="it-IT" smtClean="0"/>
              <a:t>01/09/2025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A42DEEB-1F6E-405A-32DB-CA8DA8E1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B11EB80-A4D3-C7AD-BAE4-D33BF4AC8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3629-E1BB-0544-B242-CD05A689AA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969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74BDBE-759C-9523-9DA3-D22242042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BA45245-9398-D354-94F5-6E8F98D21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CC883-36C3-7043-802E-92EE348E4AF7}" type="datetimeFigureOut">
              <a:rPr lang="it-IT" smtClean="0"/>
              <a:t>01/09/2025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630A2A9-5DD8-5D68-6066-85BD163F1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8995BA0-E261-678D-1171-1B6340493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3629-E1BB-0544-B242-CD05A689AA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322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5C1A2C1-88C5-6F6B-A913-FB51A3B0E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CC883-36C3-7043-802E-92EE348E4AF7}" type="datetimeFigureOut">
              <a:rPr lang="it-IT" smtClean="0"/>
              <a:t>01/09/2025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1E03F58-A920-2F82-D8B7-EA0AB8E43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3A1E46D-2E1F-EC33-47D2-EE2F7EC53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3629-E1BB-0544-B242-CD05A689AA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4228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07A6D6-24F4-40C2-2B72-4180C9B8D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97DD1C-C472-1C6C-C637-01E5B417A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EA36DEA-328B-B232-DB9A-F40567705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6DC0BCB-CD52-0424-96BA-B3E16D830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CC883-36C3-7043-802E-92EE348E4AF7}" type="datetimeFigureOut">
              <a:rPr lang="it-IT" smtClean="0"/>
              <a:t>01/09/2025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2563255-740E-2D47-21DF-C88D8A7E8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32EF5A7-66D7-4ACD-73E2-9F6C1A5A0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3629-E1BB-0544-B242-CD05A689AA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9743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E1947A-BAA1-435E-4F28-FDB9EBFED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98B8044-F33C-2D7C-F6D0-AADF5C1D3D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CE8A626-A5FA-81C0-8113-1BF7E1826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CAFA9F9-7CEA-C44E-C56A-4096EAAC3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CC883-36C3-7043-802E-92EE348E4AF7}" type="datetimeFigureOut">
              <a:rPr lang="it-IT" smtClean="0"/>
              <a:t>01/09/2025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3D3AFC3-F773-6B58-E51B-7D936A7C7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ACD8930-CA2C-C248-0FF0-0E6351B6D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13629-E1BB-0544-B242-CD05A689AA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7016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1F4D204-EBC1-E475-E733-E59F2EEA8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1BA6676-6E69-A88D-F20C-A52AD66B7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7CFEF87-E18C-CA9E-FA62-D81624A916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7CC883-36C3-7043-802E-92EE348E4AF7}" type="datetimeFigureOut">
              <a:rPr lang="it-IT" smtClean="0"/>
              <a:t>01/09/2025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D4C8D30-EE98-141E-3971-8CA7015EC3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E60DA9F-0782-DE78-9459-3162D1F121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113629-E1BB-0544-B242-CD05A689AA4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2191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5CFA24-7595-9B4F-7011-D911CD68D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4" y="5490971"/>
            <a:ext cx="6962072" cy="1159200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IT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Insegnamento</a:t>
            </a:r>
            <a:br>
              <a:rPr lang="it-IT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IT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t-IT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Fisica (semestre filtro)</a:t>
            </a:r>
            <a:endParaRPr lang="en-IT" sz="4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8DA9B7-6844-C143-785D-89481EDCE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31505" y="5938435"/>
            <a:ext cx="3408555" cy="873612"/>
          </a:xfrm>
        </p:spPr>
        <p:txBody>
          <a:bodyPr anchor="ctr">
            <a:normAutofit/>
          </a:bodyPr>
          <a:lstStyle/>
          <a:p>
            <a:pPr algn="l"/>
            <a:r>
              <a:rPr lang="it-IT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aa </a:t>
            </a:r>
            <a:r>
              <a:rPr lang="en-IT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2025-26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31C54A-82EF-9007-6F90-D6CEF4F23D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798"/>
          <a:stretch/>
        </p:blipFill>
        <p:spPr>
          <a:xfrm>
            <a:off x="478535" y="1885779"/>
            <a:ext cx="4327381" cy="152922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8361501" y="5433869"/>
            <a:ext cx="37473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</a:rPr>
              <a:t>Prof. Andrea Alessandrini</a:t>
            </a:r>
          </a:p>
          <a:p>
            <a:r>
              <a:rPr lang="it-IT" sz="1400" b="1" dirty="0">
                <a:solidFill>
                  <a:schemeClr val="bg1"/>
                </a:solidFill>
              </a:rPr>
              <a:t>Dipartimento di Scienze Fisiche Informatiche e Matematiche</a:t>
            </a:r>
          </a:p>
          <a:p>
            <a:r>
              <a:rPr lang="it-IT" sz="1400" b="1" dirty="0">
                <a:solidFill>
                  <a:schemeClr val="bg1"/>
                </a:solidFill>
              </a:rPr>
              <a:t>Via Campi 213/A</a:t>
            </a:r>
          </a:p>
          <a:p>
            <a:r>
              <a:rPr lang="it-IT" sz="1400" b="1" dirty="0">
                <a:solidFill>
                  <a:schemeClr val="bg1"/>
                </a:solidFill>
              </a:rPr>
              <a:t>andrea.alessandrini@unimore.it</a:t>
            </a:r>
          </a:p>
        </p:txBody>
      </p:sp>
    </p:spTree>
    <p:extLst>
      <p:ext uri="{BB962C8B-B14F-4D97-AF65-F5344CB8AC3E}">
        <p14:creationId xmlns:p14="http://schemas.microsoft.com/office/powerpoint/2010/main" val="1355387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3D085-7163-6896-D651-E1D88E43D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AF90E25-DD87-A2D6-9DE8-FA29A60B91C8}"/>
              </a:ext>
            </a:extLst>
          </p:cNvPr>
          <p:cNvSpPr txBox="1"/>
          <p:nvPr/>
        </p:nvSpPr>
        <p:spPr>
          <a:xfrm>
            <a:off x="960583" y="2045946"/>
            <a:ext cx="10270835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Materiale didattico ad integrazione delle lezioni sincrone sarà disponibile su </a:t>
            </a:r>
            <a:r>
              <a:rPr lang="it-IT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Moodle</a:t>
            </a:r>
            <a:r>
              <a:rPr lang="it-IT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(ad esempio Video e Quiz dalla piattaforma </a:t>
            </a:r>
            <a:r>
              <a:rPr lang="it-IT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JoVE</a:t>
            </a:r>
            <a:r>
              <a:rPr lang="it-IT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just"/>
            <a:endParaRPr lang="it-IT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Eventuali registrazioni esterne delle lezioni sono irregolari e perseguibili per il copyright</a:t>
            </a:r>
          </a:p>
          <a:p>
            <a:pPr algn="just"/>
            <a:endParaRPr lang="it-IT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Tra le 2 ore di lezione giornaliere verrà fatta una pausa di </a:t>
            </a:r>
            <a:r>
              <a:rPr lang="it-IT" sz="2000" b="1" u="sng">
                <a:latin typeface="Arial" panose="020B0604020202020204" pitchFamily="34" charset="0"/>
                <a:cs typeface="Arial" panose="020B0604020202020204" pitchFamily="34" charset="0"/>
              </a:rPr>
              <a:t>circa 10/15 </a:t>
            </a:r>
            <a:r>
              <a:rPr lang="it-IT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minuti. Gli studenti sono pregati di rimanere collegati durante la pausa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La parte di tutorato per chiarimenti ed esercizi supplementari del venerdì verrà svolta in parte in modalità sincrona e in parte asincrona. Verrà data specifica comunicazione durante le lezioni della settimana. L’orario per la fruizione del tutorato è fissato al venerdì dalle 11 alle 13. Le domande di chiarimenti verranno raccolte sulla piattaforma Microsoft Teams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79BB5B-7374-300E-9DC8-AA5773585A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1076"/>
          <a:stretch>
            <a:fillRect/>
          </a:stretch>
        </p:blipFill>
        <p:spPr>
          <a:xfrm>
            <a:off x="3850726" y="0"/>
            <a:ext cx="3811315" cy="122971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274618" y="1376218"/>
            <a:ext cx="7564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Alcune regole del corso</a:t>
            </a:r>
            <a:endParaRPr lang="en-GB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654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467C5-DDEF-B8B0-344D-6938BE920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209" y="13333"/>
            <a:ext cx="10515600" cy="1325563"/>
          </a:xfrm>
        </p:spPr>
        <p:txBody>
          <a:bodyPr>
            <a:normAutofit fontScale="90000"/>
          </a:bodyPr>
          <a:lstStyle/>
          <a:p>
            <a:pPr marL="228600" indent="-220663"/>
            <a:br>
              <a:rPr lang="it-IT" sz="4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it-IT" b="1" u="sng" kern="100" dirty="0">
                <a:solidFill>
                  <a:srgbClr val="FF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LIBRI DI TESTO</a:t>
            </a:r>
            <a:r>
              <a:rPr lang="it-IT" b="1" kern="100" dirty="0">
                <a:solidFill>
                  <a:srgbClr val="FF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  <a:br>
              <a:rPr lang="it-IT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en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D00C10-A7BF-E16F-1CFF-8858C4EE2BA1}"/>
              </a:ext>
            </a:extLst>
          </p:cNvPr>
          <p:cNvSpPr txBox="1"/>
          <p:nvPr/>
        </p:nvSpPr>
        <p:spPr>
          <a:xfrm>
            <a:off x="272090" y="1497520"/>
            <a:ext cx="935420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Fisica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per le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scienze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della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vita</a:t>
            </a:r>
          </a:p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A. Alessandrini, 2023</a:t>
            </a:r>
          </a:p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CEA Zanichelli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Fisica, Principi e applicazioni,</a:t>
            </a:r>
          </a:p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Giancoli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, 2017</a:t>
            </a:r>
          </a:p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Zanichelli. 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Fondamenti di Fisica, </a:t>
            </a:r>
          </a:p>
          <a:p>
            <a:r>
              <a:rPr lang="it-IT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Serway-Jewett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, 2022</a:t>
            </a:r>
          </a:p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EDISES</a:t>
            </a:r>
          </a:p>
          <a:p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Altri libri presenti in commercio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5541F3-6F58-03FE-3E63-5A00E8FC18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321" t="18890" r="61397" b="-3505"/>
          <a:stretch>
            <a:fillRect/>
          </a:stretch>
        </p:blipFill>
        <p:spPr>
          <a:xfrm>
            <a:off x="8380685" y="0"/>
            <a:ext cx="3811315" cy="1040524"/>
          </a:xfrm>
          <a:prstGeom prst="rect">
            <a:avLst/>
          </a:prstGeom>
        </p:spPr>
      </p:pic>
      <p:pic>
        <p:nvPicPr>
          <p:cNvPr id="4" name="Picture 2" descr="https://m.media-amazon.com/images/I/715HWKZq1qL._SL15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655" y="736094"/>
            <a:ext cx="1627172" cy="223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m.media-amazon.com/images/I/81W-x5CrBPL._SL1500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427" y="2172919"/>
            <a:ext cx="1774295" cy="245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1445" y="3976577"/>
            <a:ext cx="1628337" cy="2248734"/>
          </a:xfrm>
          <a:prstGeom prst="rect">
            <a:avLst/>
          </a:prstGeom>
        </p:spPr>
      </p:pic>
      <p:sp>
        <p:nvSpPr>
          <p:cNvPr id="9" name="Freccia a destra 8"/>
          <p:cNvSpPr/>
          <p:nvPr/>
        </p:nvSpPr>
        <p:spPr>
          <a:xfrm>
            <a:off x="4774019" y="1851614"/>
            <a:ext cx="1321981" cy="1260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ccia a destra 9"/>
          <p:cNvSpPr/>
          <p:nvPr/>
        </p:nvSpPr>
        <p:spPr>
          <a:xfrm>
            <a:off x="4728152" y="3401655"/>
            <a:ext cx="3557436" cy="1283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ccia a destra 12"/>
          <p:cNvSpPr/>
          <p:nvPr/>
        </p:nvSpPr>
        <p:spPr>
          <a:xfrm>
            <a:off x="4704930" y="5118663"/>
            <a:ext cx="1321981" cy="1260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196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853FC0-4ACE-C94A-387C-BFEAC5023B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1076"/>
          <a:stretch>
            <a:fillRect/>
          </a:stretch>
        </p:blipFill>
        <p:spPr>
          <a:xfrm>
            <a:off x="3850726" y="0"/>
            <a:ext cx="3811315" cy="122971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1931" y="3233073"/>
            <a:ext cx="3670110" cy="268247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831273" y="1229710"/>
            <a:ext cx="10603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Fisica per la Medicina</a:t>
            </a:r>
            <a:endParaRPr lang="en-GB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831272" y="1891333"/>
            <a:ext cx="107511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La Fisica fa uso della matematica per spiegare i fenomeni della natura e tale metodo viene esteso anche ai sistemi e processi biologici per poter ottenere modelli capaci di fare previsioni sui fenomeni.</a:t>
            </a:r>
          </a:p>
        </p:txBody>
      </p:sp>
    </p:spTree>
    <p:extLst>
      <p:ext uri="{BB962C8B-B14F-4D97-AF65-F5344CB8AC3E}">
        <p14:creationId xmlns:p14="http://schemas.microsoft.com/office/powerpoint/2010/main" val="1389566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91127" y="1471964"/>
            <a:ext cx="1091738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Unità didattica 1</a:t>
            </a:r>
            <a:b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Introduzione ai metodi della Fisica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(0.25 CFU)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Notazione scientifica;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Grandezze fisiche, dimensione ed unità di misura, Sistema Internazionale delle unità di misura;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Conversioni tra unità di misura e stima ordine di grandezza.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Grandezze estensive ed intensive.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Grandezze scalari e vettoriali.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Equazioni con variabili che rappresentano grandezze fisiche, Funzioni trigonometriche elementari, grafici.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Concetto di derivata ed integrale.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Vettori: definizione, componenti, operazioni (esempi: somma, differenza, prodotto o scalare e prodotto vettoriale).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975541F3-6F58-03FE-3E63-5A00E8FC18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321" t="18890" r="61397" b="-3505"/>
          <a:stretch>
            <a:fillRect/>
          </a:stretch>
        </p:blipFill>
        <p:spPr>
          <a:xfrm>
            <a:off x="8380685" y="0"/>
            <a:ext cx="3811315" cy="104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20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600364" y="1258562"/>
            <a:ext cx="7139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Unità didattica 2</a:t>
            </a:r>
            <a:br>
              <a:rPr lang="it-IT" sz="2400" dirty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Meccanica</a:t>
            </a:r>
            <a:r>
              <a:rPr lang="it-IT" sz="2400" b="1" dirty="0">
                <a:solidFill>
                  <a:srgbClr val="1E1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(1,5 CFU)</a:t>
            </a:r>
            <a:endParaRPr lang="it-IT" sz="2400" b="0" i="0" dirty="0">
              <a:solidFill>
                <a:srgbClr val="1E1E1E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00364" y="2191665"/>
            <a:ext cx="977207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Cinematica e dinamica del punto materiale, moto circolare uniforme e del concetto di accelerazione centripeta.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 principi del moto di Newton.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Forze conservative e dissipative (forza peso, forza gravitazionale, forze di contatto e forza di attrito (statico e dinamico), tensione, forze elastiche e legge di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Hooke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per molle ideali.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Energia meccanica (Definizione di energia potenziale. Esempi: energia potenziale gravitazionale ed energia potenziale elastica.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Quantità di moto, Principio di conservazione della quantità di moto nei sistemi isolati.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Equilibrio statico e rotazionale.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Sistemi di corpi.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Momento d’inerzia e corpi rigidi.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Corpi deformabili: introduzione ai concetto di elas1cità, sforzo e deformazione (stress/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strain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), legge di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Hooke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generalizzata, modulo di Young e carico di rottura dei materiali.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975541F3-6F58-03FE-3E63-5A00E8FC18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321" t="18890" r="61397" b="-3505"/>
          <a:stretch>
            <a:fillRect/>
          </a:stretch>
        </p:blipFill>
        <p:spPr>
          <a:xfrm>
            <a:off x="8380685" y="0"/>
            <a:ext cx="3811315" cy="104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87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04529" y="0"/>
            <a:ext cx="891362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Unità didattica 3</a:t>
            </a:r>
            <a:b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Meccanica dei fluidi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(1 CFU)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Definizione di fluido, il concetto di pressione: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Legge di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Stevino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Legge di Pascal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Strumenti per la misura della pressione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Principio di Archimede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Teorema di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Bernoulli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Flusso e portata, flusso laminare e turbolento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Legge di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Poiseuille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 e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Fenomeni di superficie: tensione superficiale, la legge di Laplace e la capillarità, con riferimenti diretti alla fisiologia (es. polmoni, capillari).</a:t>
            </a:r>
          </a:p>
          <a:p>
            <a:br>
              <a:rPr lang="it-IT" dirty="0"/>
            </a:br>
            <a:endParaRPr lang="en-GB" dirty="0"/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975541F3-6F58-03FE-3E63-5A00E8FC18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321" t="18890" r="61397" b="-3505"/>
          <a:stretch>
            <a:fillRect/>
          </a:stretch>
        </p:blipFill>
        <p:spPr>
          <a:xfrm>
            <a:off x="8380685" y="0"/>
            <a:ext cx="3811315" cy="1040524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804529" y="3703655"/>
            <a:ext cx="99981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Unità didattica 4</a:t>
            </a:r>
            <a:b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Onde meccaniche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(0,5 CFU)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Concetti base delle onde, Equazione di propagazione per onde armoniche semplici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Propagazione dell’energia,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Oscillatore armonico, oscillatore forzato smorzato (risonanza)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Interferenza e diffrazione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Onde stazionarie nelle corde e nei tubi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Energia trasportata e intensità sonora, Relazione tra intensità acustica e percezione sonora. Definizione di livello di intensità sonora in decibel.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Effetto Doppler </a:t>
            </a:r>
            <a:endParaRPr lang="it-IT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659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975541F3-6F58-03FE-3E63-5A00E8FC18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321" t="18890" r="61397" b="-3505"/>
          <a:stretch>
            <a:fillRect/>
          </a:stretch>
        </p:blipFill>
        <p:spPr>
          <a:xfrm>
            <a:off x="8380685" y="0"/>
            <a:ext cx="3811315" cy="1040524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666307" y="179092"/>
            <a:ext cx="876477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latin typeface="Open Sans"/>
              </a:rPr>
              <a:t>Unità didattica 5</a:t>
            </a:r>
            <a:br>
              <a:rPr lang="it-IT" sz="2400" b="1" dirty="0">
                <a:latin typeface="Open Sans"/>
              </a:rPr>
            </a:br>
            <a:r>
              <a:rPr lang="it-IT" sz="2400" b="1" dirty="0">
                <a:solidFill>
                  <a:srgbClr val="FF0000"/>
                </a:solidFill>
                <a:latin typeface="Open Sans"/>
              </a:rPr>
              <a:t>Termodinamica </a:t>
            </a:r>
            <a:r>
              <a:rPr lang="it-IT" sz="2400" b="1" dirty="0">
                <a:latin typeface="Open Sans"/>
              </a:rPr>
              <a:t>(1 CFU)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Open Sans"/>
              </a:rPr>
              <a:t>Sistemi termodinamici, funzioni di stato, la temperatura e sue scale di misura.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Open Sans"/>
              </a:rPr>
              <a:t>Leggi dei gas ideali e reali, teoria cinetica dei gas, condizioni critiche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Open Sans"/>
              </a:rPr>
              <a:t>Scambi di calore, capacità termica, calore specifico, calorimetria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Open Sans"/>
              </a:rPr>
              <a:t>Trasmissione del calore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Open Sans"/>
              </a:rPr>
              <a:t>Principi della termodinamica (I e II), Trasformazioni reversibili e irreversibili. trasformazioni canoniche nei gas ideali: isoterma, isocora, isobara, adiabatica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Open Sans"/>
              </a:rPr>
              <a:t>Ciclo di Carnot ed entropia.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Open Sans"/>
            </a:endParaRPr>
          </a:p>
          <a:p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Unità didattica 6</a:t>
            </a:r>
            <a:b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Elettricità e magnetismo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(1,25 CFU)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Legge di Coulomb.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Campo elettrico, potenziale elettrico, flusso del campo elettrico e legge di Gauss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Il dipolo elettrico e il momento di dipolo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Corrente elettrica, legge di Ohm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Condensatori,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Campo magnetico, forza di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Lorentz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 contributo infinitesimo al campo magnetico generato da una corrente, legge di Biot-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Savart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Induzione elettromagnetica e legge di Faraday-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Neumann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Lenz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Potenziali di membrana cellulare, depolarizzazione 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-polarizzazione delle membrane cellulari.</a:t>
            </a:r>
          </a:p>
        </p:txBody>
      </p:sp>
    </p:spTree>
    <p:extLst>
      <p:ext uri="{BB962C8B-B14F-4D97-AF65-F5344CB8AC3E}">
        <p14:creationId xmlns:p14="http://schemas.microsoft.com/office/powerpoint/2010/main" val="2724722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04799" y="362865"/>
            <a:ext cx="7564583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Unità didattica 7</a:t>
            </a:r>
          </a:p>
          <a:p>
            <a:r>
              <a:rPr lang="it-IT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Radiazioni elettromagnetiche 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(0,5 CFU)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Onde elettromagnetiche e loro spettro, velocità di propagazione nel vuoto e nei mezzi materiali (indice di rifrazione)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Fenomeni di quantizzazione ed effetto fotoelettrico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Assorbimento selettivo dei fotoni da parte di molecole biologiche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Radioattività, tipi di decadimento, radiazioni ionizzanti e non ionizzanti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Ottica geometrica (riflessione, rifrazione, lenti)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Il microscopio ottico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975541F3-6F58-03FE-3E63-5A00E8FC18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321" t="18890" r="61397" b="-3505"/>
          <a:stretch>
            <a:fillRect/>
          </a:stretch>
        </p:blipFill>
        <p:spPr>
          <a:xfrm>
            <a:off x="8380685" y="0"/>
            <a:ext cx="3811315" cy="104052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835564" y="3916218"/>
            <a:ext cx="6677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>
                <a:latin typeface="Arial" panose="020B0604020202020204" pitchFamily="34" charset="0"/>
                <a:cs typeface="Arial" panose="020B0604020202020204" pitchFamily="34" charset="0"/>
              </a:rPr>
              <a:t>Buon lavoro a tutti!</a:t>
            </a:r>
            <a:endParaRPr lang="en-GB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73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13b55eef-7018-4674-a3d7-cc0db06d545c}" enabled="0" method="" siteId="{13b55eef-7018-4674-a3d7-cc0db06d545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870</Words>
  <Application>Microsoft Office PowerPoint</Application>
  <PresentationFormat>Widescreen</PresentationFormat>
  <Paragraphs>98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Open Sans</vt:lpstr>
      <vt:lpstr>Tema di Office</vt:lpstr>
      <vt:lpstr>Insegnamento di Fisica (semestre filtro)</vt:lpstr>
      <vt:lpstr>Presentazione standard di PowerPoint</vt:lpstr>
      <vt:lpstr> LIBRI DI TESTO: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Angelo Poletti</dc:creator>
  <cp:lastModifiedBy>Docente</cp:lastModifiedBy>
  <cp:revision>48</cp:revision>
  <dcterms:created xsi:type="dcterms:W3CDTF">2025-07-03T07:57:05Z</dcterms:created>
  <dcterms:modified xsi:type="dcterms:W3CDTF">2025-09-01T07:10:20Z</dcterms:modified>
</cp:coreProperties>
</file>