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sldIdLst>
    <p:sldId id="463" r:id="rId2"/>
    <p:sldId id="464" r:id="rId3"/>
    <p:sldId id="465" r:id="rId4"/>
    <p:sldId id="466" r:id="rId5"/>
    <p:sldId id="467" r:id="rId6"/>
    <p:sldId id="468" r:id="rId7"/>
    <p:sldId id="318" r:id="rId8"/>
    <p:sldId id="320" r:id="rId9"/>
    <p:sldId id="257" r:id="rId10"/>
    <p:sldId id="469" r:id="rId11"/>
    <p:sldId id="327" r:id="rId12"/>
    <p:sldId id="338" r:id="rId13"/>
    <p:sldId id="340" r:id="rId14"/>
    <p:sldId id="341" r:id="rId15"/>
    <p:sldId id="342" r:id="rId16"/>
    <p:sldId id="348" r:id="rId17"/>
    <p:sldId id="470" r:id="rId18"/>
    <p:sldId id="333" r:id="rId19"/>
    <p:sldId id="335" r:id="rId20"/>
    <p:sldId id="471" r:id="rId21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024"/>
    <a:srgbClr val="93DD93"/>
    <a:srgbClr val="FF3300"/>
    <a:srgbClr val="000000"/>
    <a:srgbClr val="A62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3DFC2-B912-4778-8425-4FE9E0F3681A}" v="4" dt="2022-11-05T22:19:45.638"/>
    <p1510:client id="{36CB5F4C-5E5A-4E74-A408-BBD32B6659E2}" v="1337" dt="2022-11-05T14:25:29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3" autoAdjust="0"/>
    <p:restoredTop sz="94665" autoAdjust="0"/>
  </p:normalViewPr>
  <p:slideViewPr>
    <p:cSldViewPr>
      <p:cViewPr varScale="1">
        <p:scale>
          <a:sx n="105" d="100"/>
          <a:sy n="105" d="100"/>
        </p:scale>
        <p:origin x="52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1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4B3F31-5DFD-4EA4-8773-EF1AF82DE3E1}" type="datetimeFigureOut">
              <a:rPr lang="it-IT"/>
              <a:pPr>
                <a:defRPr/>
              </a:pPr>
              <a:t>30/08/2025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270F53-3F34-4160-9A7C-45080F53C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912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DD0D33C4-F834-D2FD-C57B-76F0F41EC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A9516196-2579-94A3-A327-AA4057708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7C793ADF-7ADC-B937-EBCB-1DB632938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A33BD6-E63D-4EB2-87EA-AFAAF76F5A5C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>
            <a:extLst>
              <a:ext uri="{FF2B5EF4-FFF2-40B4-BE49-F238E27FC236}">
                <a16:creationId xmlns:a16="http://schemas.microsoft.com/office/drawing/2014/main" id="{2B029DBC-6095-5D29-6A10-3A4E88D6F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>
            <a:extLst>
              <a:ext uri="{FF2B5EF4-FFF2-40B4-BE49-F238E27FC236}">
                <a16:creationId xmlns:a16="http://schemas.microsoft.com/office/drawing/2014/main" id="{6F33EDBF-A01C-42EC-7996-1D263DF24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9700" name="Segnaposto numero diapositiva 3">
            <a:extLst>
              <a:ext uri="{FF2B5EF4-FFF2-40B4-BE49-F238E27FC236}">
                <a16:creationId xmlns:a16="http://schemas.microsoft.com/office/drawing/2014/main" id="{BB879C0B-7D02-7871-8F58-04BBF5DF5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656416-616A-4133-91AB-D9A98D5BB59E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9B3F9C35-FC83-1FDC-E77D-65EE7EBE3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ECD3C7BD-8CD1-7B47-0536-6D838EEA9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3A455326-9352-C968-EACC-2C56195CB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8F694-E087-4D10-9BD9-C251FB9570E2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8DE9E5BB-6A1B-2825-DB7F-4F06A3C72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C21A068A-1067-E862-10C4-99A136DF4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EE01CF77-9B56-9EA8-C2E9-29CA09BF67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A74D28-D9C4-48D9-976D-E67D44B802F7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1B4B339B-76E2-D3AA-1854-13B75CAF4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64752FB7-7FB8-F23D-7A38-CAA39631A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D992F8D8-68A5-5C3B-3CE0-7749B2AF0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21A04-49BA-4FB9-9718-A1D300F4DE6C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00D1C276-6122-331E-A361-908D4AA2B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E1C473FB-92F7-CD9B-24A8-6697E8D51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768BBDD5-CED5-7EE1-80B5-730AF4C256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FA8AC-E7C6-41C1-B52B-04C717355FE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9C9A319E-01D5-F4C6-CD5E-3B30D580D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4CB7EC6C-DAB2-D456-8184-6F2C27179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FF634B06-435A-DD9F-92A6-D8C528C40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65530-B269-48AE-BB77-68DAE06EEE44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>
            <a:extLst>
              <a:ext uri="{FF2B5EF4-FFF2-40B4-BE49-F238E27FC236}">
                <a16:creationId xmlns:a16="http://schemas.microsoft.com/office/drawing/2014/main" id="{91B2D4F6-EA43-FD47-EEC1-B60515590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>
            <a:extLst>
              <a:ext uri="{FF2B5EF4-FFF2-40B4-BE49-F238E27FC236}">
                <a16:creationId xmlns:a16="http://schemas.microsoft.com/office/drawing/2014/main" id="{89E73D9E-78A0-67ED-D1EE-B8BE707F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4340" name="Segnaposto numero diapositiva 3">
            <a:extLst>
              <a:ext uri="{FF2B5EF4-FFF2-40B4-BE49-F238E27FC236}">
                <a16:creationId xmlns:a16="http://schemas.microsoft.com/office/drawing/2014/main" id="{E0713B97-8F2E-2152-8A3B-F7548212D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549E0E-0BC9-4CA2-9C96-C97088F3731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>
            <a:extLst>
              <a:ext uri="{FF2B5EF4-FFF2-40B4-BE49-F238E27FC236}">
                <a16:creationId xmlns:a16="http://schemas.microsoft.com/office/drawing/2014/main" id="{EFFFBDD3-A011-F3D6-23EC-45D8F8ADE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>
            <a:extLst>
              <a:ext uri="{FF2B5EF4-FFF2-40B4-BE49-F238E27FC236}">
                <a16:creationId xmlns:a16="http://schemas.microsoft.com/office/drawing/2014/main" id="{0ECF5160-F988-B587-5835-24402DE72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7412" name="Segnaposto numero diapositiva 3">
            <a:extLst>
              <a:ext uri="{FF2B5EF4-FFF2-40B4-BE49-F238E27FC236}">
                <a16:creationId xmlns:a16="http://schemas.microsoft.com/office/drawing/2014/main" id="{9CF0D296-58C8-44DD-0BE7-B4D7B6075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204AF6-A021-4AFF-A599-906A1159241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>
            <a:extLst>
              <a:ext uri="{FF2B5EF4-FFF2-40B4-BE49-F238E27FC236}">
                <a16:creationId xmlns:a16="http://schemas.microsoft.com/office/drawing/2014/main" id="{F1F41C34-1742-B5A2-219F-5DC3F13D1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>
            <a:extLst>
              <a:ext uri="{FF2B5EF4-FFF2-40B4-BE49-F238E27FC236}">
                <a16:creationId xmlns:a16="http://schemas.microsoft.com/office/drawing/2014/main" id="{28E35088-24EF-CE78-21C1-3864533A9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0484" name="Segnaposto numero diapositiva 3">
            <a:extLst>
              <a:ext uri="{FF2B5EF4-FFF2-40B4-BE49-F238E27FC236}">
                <a16:creationId xmlns:a16="http://schemas.microsoft.com/office/drawing/2014/main" id="{94901753-BB9C-C1E4-C97A-3D3248750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AFB2A-BEB1-443B-B832-FCA3A6023A83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A8C31A48-2428-B72B-100D-1BA0409D2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7665D42C-782C-3106-388F-32EC5EB91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4580" name="Segnaposto numero diapositiva 3">
            <a:extLst>
              <a:ext uri="{FF2B5EF4-FFF2-40B4-BE49-F238E27FC236}">
                <a16:creationId xmlns:a16="http://schemas.microsoft.com/office/drawing/2014/main" id="{AC171897-9C67-2FA1-82E8-866101166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EBCB3-A225-47FF-93EB-403A975B4E52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D489B8AB-6494-1E4C-1444-55A9E08CC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699AD4D3-09F5-EDD5-6BFE-DB76BB2F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FBFEA90F-C815-3862-3F13-A320A71E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7CF64C-3AEA-48CD-825C-3ABF9B71D2CD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0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1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67488-AF8E-5E43-B8B7-567FA62C5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404973"/>
            <a:ext cx="10515600" cy="361579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734851"/>
            <a:ext cx="11430000" cy="46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•"/>
              <a:defRPr sz="2000" b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◦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9825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3653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Verdana" panose="020B060403050404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1103377"/>
            <a:ext cx="11430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200" b="1" baseline="0">
                <a:solidFill>
                  <a:srgbClr val="0099DC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11430000" cy="457200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6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91E342-B6AC-0C4B-B5A9-BD605F3B96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425164"/>
            <a:ext cx="10515600" cy="36576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11430000" cy="4754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82666"/>
              </a:buClr>
              <a:buFont typeface="Arial"/>
              <a:buNone/>
              <a:defRPr sz="2000" b="0">
                <a:solidFill>
                  <a:srgbClr val="404040"/>
                </a:solidFill>
                <a:latin typeface="+mn-lt"/>
              </a:defRPr>
            </a:lvl1pPr>
            <a:lvl3pPr marL="394088" marR="0" indent="-17501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Verdana" panose="020B0604030504040204" pitchFamily="34" charset="0"/>
              <a:buChar char="◦"/>
              <a:tabLst/>
              <a:defRPr>
                <a:solidFill>
                  <a:srgbClr val="404040"/>
                </a:solidFill>
                <a:latin typeface="+mn-lt"/>
              </a:defRPr>
            </a:lvl3pPr>
            <a:lvl4pPr marL="600060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404040"/>
                </a:solidFill>
                <a:latin typeface="+mn-lt"/>
              </a:defRPr>
            </a:lvl4pPr>
            <a:lvl5pPr marL="822701" marR="0" indent="-17501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404040"/>
                </a:solidFill>
                <a:latin typeface="+mn-lt"/>
              </a:defRPr>
            </a:lvl5pPr>
            <a:lvl6pPr marL="987005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404040"/>
                </a:solidFill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E561FB-005F-E449-8BA1-06B72A38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97280"/>
            <a:ext cx="11430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baseline="0">
                <a:solidFill>
                  <a:srgbClr val="0099DC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114300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38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+ Bullets -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67488-AF8E-5E43-B8B7-567FA62C5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422225"/>
            <a:ext cx="10515600" cy="361579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•"/>
              <a:tabLst/>
              <a:defRPr sz="2000" b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◦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9825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3653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Verdana" panose="020B060403050404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0200" indent="-237744"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2"/>
                </a:solidFill>
              </a:defRPr>
            </a:lvl6pPr>
            <a:lvl7pPr marL="1828800" indent="-237744">
              <a:buClr>
                <a:schemeClr val="accent3"/>
              </a:buClr>
              <a:buFont typeface="Wingdings" pitchFamily="2" charset="2"/>
              <a:buChar char="Ø"/>
              <a:defRPr sz="1400">
                <a:solidFill>
                  <a:schemeClr val="tx2"/>
                </a:solidFill>
              </a:defRPr>
            </a:lvl7pPr>
            <a:lvl8pPr marL="2057400" indent="-237744"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8pPr>
            <a:lvl9pPr marL="2286000" indent="-237744">
              <a:buClr>
                <a:schemeClr val="accent3"/>
              </a:buClr>
              <a:buSzPct val="75000"/>
              <a:buFont typeface="Wingdings" pitchFamily="2" charset="2"/>
              <a:buChar char="v"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8D1876-6BA7-1B43-AB61-8DCD2F1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114300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6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F8B6-BFF0-45D5-88F7-6BF46CC79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82" y="1097870"/>
            <a:ext cx="11427818" cy="1325563"/>
          </a:xfrm>
          <a:prstGeom prst="rect">
            <a:avLst/>
          </a:prstGeo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0A227-F92A-46F1-99B1-3022D2BEF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82" y="3948017"/>
            <a:ext cx="11427818" cy="498475"/>
          </a:xfrm>
          <a:prstGeom prst="rect">
            <a:avLst/>
          </a:prstGeom>
        </p:spPr>
        <p:txBody>
          <a:bodyPr/>
          <a:lstStyle>
            <a:lvl1pPr algn="l">
              <a:defRPr sz="1800" b="0" i="1">
                <a:solidFill>
                  <a:srgbClr val="0099DC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029169-2D07-47DA-8CE4-496FCF6F1E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5110396"/>
            <a:ext cx="11445875" cy="715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9DC"/>
                </a:solidFill>
              </a:defRPr>
            </a:lvl1pPr>
          </a:lstStyle>
          <a:p>
            <a:pPr lvl="0"/>
            <a:r>
              <a:rPr lang="en-US" dirty="0"/>
              <a:t>Click to add affiliation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4E775A-B554-4010-B703-6F7F159573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6502210"/>
            <a:ext cx="11428412" cy="271462"/>
          </a:xfrm>
          <a:prstGeom prst="rect">
            <a:avLst/>
          </a:prstGeom>
        </p:spPr>
        <p:txBody>
          <a:bodyPr anchor="b"/>
          <a:lstStyle>
            <a:lvl1pPr algn="ctr">
              <a:defRPr sz="11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congress details</a:t>
            </a:r>
          </a:p>
        </p:txBody>
      </p:sp>
    </p:spTree>
    <p:extLst>
      <p:ext uri="{BB962C8B-B14F-4D97-AF65-F5344CB8AC3E}">
        <p14:creationId xmlns:p14="http://schemas.microsoft.com/office/powerpoint/2010/main" val="651614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3" pos="7488">
          <p15:clr>
            <a:srgbClr val="FBAE40"/>
          </p15:clr>
        </p15:guide>
        <p15:guide id="5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_no subheading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67488-AF8E-5E43-B8B7-567FA62C5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422225"/>
            <a:ext cx="10515600" cy="361579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•"/>
              <a:tabLst/>
              <a:defRPr sz="2000" b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◦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9825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3653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Verdana" panose="020B060403050404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0200" indent="-237744"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2"/>
                </a:solidFill>
              </a:defRPr>
            </a:lvl6pPr>
            <a:lvl7pPr marL="1828800" indent="-237744">
              <a:buClr>
                <a:schemeClr val="accent3"/>
              </a:buClr>
              <a:buFont typeface="Wingdings" pitchFamily="2" charset="2"/>
              <a:buChar char="Ø"/>
              <a:defRPr sz="1400">
                <a:solidFill>
                  <a:schemeClr val="tx2"/>
                </a:solidFill>
              </a:defRPr>
            </a:lvl7pPr>
            <a:lvl8pPr marL="2057400" indent="-237744"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8pPr>
            <a:lvl9pPr marL="2286000" indent="-237744">
              <a:buClr>
                <a:schemeClr val="accent3"/>
              </a:buClr>
              <a:buSzPct val="75000"/>
              <a:buFont typeface="Wingdings" pitchFamily="2" charset="2"/>
              <a:buChar char="v"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8D1876-6BA7-1B43-AB61-8DCD2F1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114300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0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25451"/>
            <a:ext cx="8145137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080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534E1-7B47-476A-92E2-7634FC2DE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3DD23-45D9-4E0B-AFD2-9F35F5D37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C4C399-5C76-4339-B389-50D54DA46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05AD8-000D-4DC3-BF0E-98F04AFF34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78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04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1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7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7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umero@studenti.unimore.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e.unimore.it/PortaleStudentiUnimore/index.php?view=easycourse&amp;_lang=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dlmed@unimore.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mestre.med@unimore.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n.unimore.it/it/didattica/corsi-di-laurea-magistrale-ciclo-unico/cdl-medicina/didatt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e.unimore.it/PortaleStudentiUnimore/index.php?view=easycourse&amp;_lang=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r.gov.it/sites/default/files/2025-06/Decreto%20MInisteriale%20n.%20418%20Syllabus%20Chimica%20e%20Propedeutica%20Biochimica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le.unimore.it/PortaleStudentiUnimore/index.php?view=easycourse&amp;_lang=it" TargetMode="External"/><Relationship Id="rId5" Type="http://schemas.openxmlformats.org/officeDocument/2006/relationships/hyperlink" Target="https://www.mur.gov.it/sites/default/files/2025-06/Decreto%20MInisteriale%20n.%20418%20Syllabus_fisica.pdf" TargetMode="External"/><Relationship Id="rId4" Type="http://schemas.openxmlformats.org/officeDocument/2006/relationships/hyperlink" Target="https://www.mur.gov.it/sites/default/files/2025-06/Decreto%20MInisteriale%20n.%20418%20Syllabus_BIOLOGI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e.unimore.it/PortaleStudentiUnimore/index.php?view=easycourse&amp;_lang=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n.unimore.it/it/didattica/corsi-di-laurea-magistrale-ciclo-unico/cdl-medicina/didatti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po 1">
            <a:extLst>
              <a:ext uri="{FF2B5EF4-FFF2-40B4-BE49-F238E27FC236}">
                <a16:creationId xmlns:a16="http://schemas.microsoft.com/office/drawing/2014/main" id="{C921C42C-7BD3-B79B-64D1-979A287FB515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147638"/>
            <a:ext cx="2889250" cy="960437"/>
            <a:chOff x="1655764" y="88901"/>
            <a:chExt cx="3397249" cy="1392238"/>
          </a:xfrm>
        </p:grpSpPr>
        <p:pic>
          <p:nvPicPr>
            <p:cNvPr id="3077" name="Immagine 7">
              <a:extLst>
                <a:ext uri="{FF2B5EF4-FFF2-40B4-BE49-F238E27FC236}">
                  <a16:creationId xmlns:a16="http://schemas.microsoft.com/office/drawing/2014/main" id="{9C17556E-5220-F371-E5B4-B10039349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2"/>
            <a:stretch>
              <a:fillRect/>
            </a:stretch>
          </p:blipFill>
          <p:spPr bwMode="auto">
            <a:xfrm>
              <a:off x="2989263" y="88901"/>
              <a:ext cx="2063750" cy="12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Immagine 1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6350FAFE-0C97-8C86-D509-42A98C214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9" t="73785" r="8922" b="21423"/>
            <a:stretch>
              <a:fillRect/>
            </a:stretch>
          </p:blipFill>
          <p:spPr bwMode="auto">
            <a:xfrm>
              <a:off x="3059113" y="1325564"/>
              <a:ext cx="19939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053BB805-7E57-088F-EDDF-7F793D754BF6}"/>
                </a:ext>
              </a:extLst>
            </p:cNvPr>
            <p:cNvCxnSpPr/>
            <p:nvPr/>
          </p:nvCxnSpPr>
          <p:spPr>
            <a:xfrm>
              <a:off x="3096795" y="1198090"/>
              <a:ext cx="1918886" cy="0"/>
            </a:xfrm>
            <a:prstGeom prst="line">
              <a:avLst/>
            </a:prstGeom>
            <a:ln w="28575">
              <a:solidFill>
                <a:srgbClr val="F049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0" name="Immagine 23">
              <a:extLst>
                <a:ext uri="{FF2B5EF4-FFF2-40B4-BE49-F238E27FC236}">
                  <a16:creationId xmlns:a16="http://schemas.microsoft.com/office/drawing/2014/main" id="{318B894E-D0D1-D9E7-07DD-4DCC00B95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9" r="63664"/>
            <a:stretch>
              <a:fillRect/>
            </a:stretch>
          </p:blipFill>
          <p:spPr bwMode="auto">
            <a:xfrm>
              <a:off x="1655764" y="230188"/>
              <a:ext cx="1277937" cy="123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AB01635E-7FE4-5C25-F6A6-C26C5D53A50C}"/>
              </a:ext>
            </a:extLst>
          </p:cNvPr>
          <p:cNvSpPr/>
          <p:nvPr/>
        </p:nvSpPr>
        <p:spPr>
          <a:xfrm>
            <a:off x="551384" y="1507331"/>
            <a:ext cx="11325225" cy="4437856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79" name="CasellaDiTesto 25">
            <a:extLst>
              <a:ext uri="{FF2B5EF4-FFF2-40B4-BE49-F238E27FC236}">
                <a16:creationId xmlns:a16="http://schemas.microsoft.com/office/drawing/2014/main" id="{CA24719A-E7DF-9819-BF2E-9496CFE8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46" y="1677989"/>
            <a:ext cx="10147300" cy="41549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sz="3200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Day 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3200" dirty="0">
                <a:solidFill>
                  <a:schemeClr val="bg1"/>
                </a:solidFill>
              </a:rPr>
              <a:t>I° edizione del semestre filtro per l’accesso a Medicina e chirurgia Odontoiatria e Protesi dentaria</a:t>
            </a: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it-IT" altLang="it-IT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01-09-2025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sz="3200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4000" dirty="0">
                <a:solidFill>
                  <a:schemeClr val="bg1"/>
                </a:solidFill>
              </a:rPr>
              <a:t>Aspetti Organizzativi per gli Studenti 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3200" dirty="0">
                <a:solidFill>
                  <a:schemeClr val="bg1"/>
                </a:solidFill>
              </a:rPr>
              <a:t> Dr.ssa A. Maselli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1859F58-2AEB-89A9-990F-55B77AD15D44}"/>
              </a:ext>
            </a:extLst>
          </p:cNvPr>
          <p:cNvSpPr/>
          <p:nvPr/>
        </p:nvSpPr>
        <p:spPr>
          <a:xfrm>
            <a:off x="839416" y="0"/>
            <a:ext cx="10585176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435" name="Titolo 1">
            <a:extLst>
              <a:ext uri="{FF2B5EF4-FFF2-40B4-BE49-F238E27FC236}">
                <a16:creationId xmlns:a16="http://schemas.microsoft.com/office/drawing/2014/main" id="{3DF38206-93AC-8634-AA89-1FBFB5C66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7538" y="134938"/>
            <a:ext cx="7740650" cy="901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altLang="it-IT" dirty="0">
                <a:solidFill>
                  <a:schemeClr val="bg1"/>
                </a:solidFill>
                <a:cs typeface="Calibri Light" panose="020F0302020204030204" pitchFamily="34" charset="0"/>
              </a:rPr>
              <a:t>Accesso a Microsoft Teams</a:t>
            </a:r>
          </a:p>
        </p:txBody>
      </p:sp>
      <p:sp>
        <p:nvSpPr>
          <p:cNvPr id="18436" name="CasellaDiTesto 7">
            <a:extLst>
              <a:ext uri="{FF2B5EF4-FFF2-40B4-BE49-F238E27FC236}">
                <a16:creationId xmlns:a16="http://schemas.microsoft.com/office/drawing/2014/main" id="{88F91949-F2AC-1C6E-5F5F-3B723872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412776"/>
            <a:ext cx="10729192" cy="465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04926"/>
              </a:buClr>
              <a:buSzPct val="150000"/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-Per accedere a Microsoft Teams </a:t>
            </a:r>
            <a:r>
              <a:rPr lang="it-IT" alt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utilizza le tue credenziali di Ateneo </a:t>
            </a: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numero@studenti.unimore.it</a:t>
            </a: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+ password)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04926"/>
              </a:buClr>
              <a:buSzPct val="150000"/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-Tra i tuoi Teams ne troverai uno denominato «TS» che è lo spazio al quale ti collegherai per seguire le lezioni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04926"/>
              </a:buClr>
              <a:buSzPct val="150000"/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-L’Accesso alle lezioni è consentito senza l’ausilio del microfono e della webcam, sarà attiva solo la chat.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04926"/>
              </a:buClr>
              <a:buSzPct val="150000"/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-L’invito a partecipare alla lezione arriva sulla tua mail istituzionale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04926"/>
              </a:buClr>
              <a:buSzPct val="150000"/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-Per accedere alla lezione clicca sul pulsante «Partecipa alla riunione ora»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04926"/>
              </a:buClr>
              <a:buSzPct val="150000"/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-Al termine della lezione occorre scollegarsi dal teams per poter accedere agli altri teams specifici di ogni materia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A2F02FE-1B54-0659-45B5-A71C711AE451}"/>
              </a:ext>
            </a:extLst>
          </p:cNvPr>
          <p:cNvSpPr/>
          <p:nvPr/>
        </p:nvSpPr>
        <p:spPr>
          <a:xfrm>
            <a:off x="839416" y="374650"/>
            <a:ext cx="10585176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459" name="Titolo 1">
            <a:extLst>
              <a:ext uri="{FF2B5EF4-FFF2-40B4-BE49-F238E27FC236}">
                <a16:creationId xmlns:a16="http://schemas.microsoft.com/office/drawing/2014/main" id="{C1BC07A8-ABD7-4767-62AF-B48AF9E1A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432" y="513556"/>
            <a:ext cx="9849880" cy="893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bg1"/>
                </a:solidFill>
              </a:rPr>
              <a:t>Registrazione delle Presenze a Lezione </a:t>
            </a:r>
          </a:p>
        </p:txBody>
      </p:sp>
      <p:sp>
        <p:nvSpPr>
          <p:cNvPr id="19460" name="CasellaDiTesto 7">
            <a:extLst>
              <a:ext uri="{FF2B5EF4-FFF2-40B4-BE49-F238E27FC236}">
                <a16:creationId xmlns:a16="http://schemas.microsoft.com/office/drawing/2014/main" id="{7A58345A-BB22-7B22-A420-A7548390D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060848"/>
            <a:ext cx="1008112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Il rilevamento delle presenze viene monitorato tramite 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UNIMORE APP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tratta di una un'applicazione mobile completa e dettagliata che offre numerosi servizi e informazioni utili per studenti e studentesse.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E’ possibile monitorare le rilevazioni delle tue presenze a lezione e la percentuale di frequenza raggiunta.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Scarica </a:t>
            </a:r>
            <a:r>
              <a:rPr lang="it-IT" altLang="it-IT" sz="2400" b="1" dirty="0">
                <a:solidFill>
                  <a:srgbClr val="3B3B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UNIMORE APP</a:t>
            </a:r>
            <a:r>
              <a:rPr lang="it-IT" altLang="it-IT" sz="2400" dirty="0">
                <a:solidFill>
                  <a:srgbClr val="3B3B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sul tuo smartphone 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Altre informazioni riguardanti l’utilizzo dell’ APP UNIMORE sono al seguente link </a:t>
            </a:r>
            <a:r>
              <a:rPr lang="it-IT" altLang="it-IT" sz="2000" b="1" u="sng" dirty="0">
                <a:solidFill>
                  <a:srgbClr val="58595B"/>
                </a:solidFill>
                <a:latin typeface="Helvetica" panose="020B0604020202020204" pitchFamily="34" charset="0"/>
              </a:rPr>
              <a:t>https://www.bmn.unimore.it/it/node/239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8B4E8570-5E71-88A0-F344-CC59DEED5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005729"/>
          </a:xfrm>
        </p:spPr>
        <p:txBody>
          <a:bodyPr/>
          <a:lstStyle/>
          <a:p>
            <a:r>
              <a:rPr lang="it-IT" altLang="it-IT" dirty="0">
                <a:solidFill>
                  <a:schemeClr val="accent1"/>
                </a:solidFill>
              </a:rPr>
              <a:t>ACCEDERE ALL’APP</a:t>
            </a:r>
          </a:p>
        </p:txBody>
      </p:sp>
      <p:pic>
        <p:nvPicPr>
          <p:cNvPr id="21508" name="Immagine 4">
            <a:extLst>
              <a:ext uri="{FF2B5EF4-FFF2-40B4-BE49-F238E27FC236}">
                <a16:creationId xmlns:a16="http://schemas.microsoft.com/office/drawing/2014/main" id="{320D1ED0-6622-C579-ECB7-C462B9E5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576388"/>
            <a:ext cx="100584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45EDE457-DA11-F161-55B2-9E2BB30DE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7538" y="134938"/>
            <a:ext cx="7886700" cy="893762"/>
          </a:xfrm>
        </p:spPr>
        <p:txBody>
          <a:bodyPr/>
          <a:lstStyle/>
          <a:p>
            <a:r>
              <a:rPr lang="it-IT" altLang="it-IT" dirty="0">
                <a:solidFill>
                  <a:schemeClr val="accent1"/>
                </a:solidFill>
              </a:rPr>
              <a:t>Clicca RILEVAZIONE PRESENZE</a:t>
            </a:r>
          </a:p>
        </p:txBody>
      </p:sp>
      <p:pic>
        <p:nvPicPr>
          <p:cNvPr id="22531" name="Segnaposto contenuto 4">
            <a:extLst>
              <a:ext uri="{FF2B5EF4-FFF2-40B4-BE49-F238E27FC236}">
                <a16:creationId xmlns:a16="http://schemas.microsoft.com/office/drawing/2014/main" id="{C5D68D65-9855-F9C1-8268-BE4053598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00" y="1700808"/>
            <a:ext cx="6922372" cy="37595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12D0B736-6C9E-CAC1-EA2A-6ECAF9C0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7538" y="134938"/>
            <a:ext cx="7886700" cy="893762"/>
          </a:xfrm>
        </p:spPr>
        <p:txBody>
          <a:bodyPr/>
          <a:lstStyle/>
          <a:p>
            <a:r>
              <a:rPr lang="it-IT" altLang="it-IT" dirty="0">
                <a:solidFill>
                  <a:schemeClr val="accent1"/>
                </a:solidFill>
              </a:rPr>
              <a:t>Clicca MARCATURA</a:t>
            </a:r>
          </a:p>
        </p:txBody>
      </p:sp>
      <p:pic>
        <p:nvPicPr>
          <p:cNvPr id="23555" name="Segnaposto contenuto 4">
            <a:extLst>
              <a:ext uri="{FF2B5EF4-FFF2-40B4-BE49-F238E27FC236}">
                <a16:creationId xmlns:a16="http://schemas.microsoft.com/office/drawing/2014/main" id="{E6E15A07-2182-90C0-13A4-67FA18AA6A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441" y="1969740"/>
            <a:ext cx="6840760" cy="425576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Immagine 4">
            <a:extLst>
              <a:ext uri="{FF2B5EF4-FFF2-40B4-BE49-F238E27FC236}">
                <a16:creationId xmlns:a16="http://schemas.microsoft.com/office/drawing/2014/main" id="{F73DF8B3-F001-3919-995B-D135A38E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88640"/>
            <a:ext cx="718651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A237EA3-6480-96ED-9228-20A472436E5B}"/>
              </a:ext>
            </a:extLst>
          </p:cNvPr>
          <p:cNvSpPr/>
          <p:nvPr/>
        </p:nvSpPr>
        <p:spPr>
          <a:xfrm>
            <a:off x="1127448" y="410914"/>
            <a:ext cx="1008112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627" name="CasellaDiTesto 7">
            <a:extLst>
              <a:ext uri="{FF2B5EF4-FFF2-40B4-BE49-F238E27FC236}">
                <a16:creationId xmlns:a16="http://schemas.microsoft.com/office/drawing/2014/main" id="{041D57CA-8C75-E5DC-DB7D-0DC85C230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2564904"/>
            <a:ext cx="1037366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Gli esami di profitto dei tre insegnamenti, di cui all’articolo 5 del D.M. n. 418 del 2025, si svolgono in due appelli, secondo il seguente calendario: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primo appello: 20 novembre 2025, ore 11:00;</a:t>
            </a: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secondo appello: 10 dicembre 2025, ore 11:00.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Le prove di esame relative a ciascun insegnamento si svolgono nel medesimo giorno e orario in tutte le università che erogano il semestre filtro.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Per altre informazioni 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https://www.unimore.it/it/node/703</a:t>
            </a: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3B3B3B"/>
              </a:solidFill>
              <a:latin typeface="Helvetica" panose="020B0604020202020204" pitchFamily="34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2D491E83-A06A-600A-E8AD-AA11EEDE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155CC"/>
                </a:solidFill>
                <a:hlinkClick r:id="rId3"/>
              </a:rPr>
              <a:t>https://www.aule.unimore.it/PortaleStudentiUnimore/index.php?view=easycourse&amp;_lang=it</a:t>
            </a: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26629" name="Titolo 1">
            <a:extLst>
              <a:ext uri="{FF2B5EF4-FFF2-40B4-BE49-F238E27FC236}">
                <a16:creationId xmlns:a16="http://schemas.microsoft.com/office/drawing/2014/main" id="{86925ACB-3665-5C49-1BF1-3C42CA88C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461777"/>
            <a:ext cx="9144000" cy="922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Somministrazione degli Esami di Profitto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B900148-5417-E9C7-0C7A-936496A50A98}"/>
              </a:ext>
            </a:extLst>
          </p:cNvPr>
          <p:cNvSpPr/>
          <p:nvPr/>
        </p:nvSpPr>
        <p:spPr>
          <a:xfrm>
            <a:off x="1524000" y="0"/>
            <a:ext cx="914400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28675" name="Titolo 1">
            <a:extLst>
              <a:ext uri="{FF2B5EF4-FFF2-40B4-BE49-F238E27FC236}">
                <a16:creationId xmlns:a16="http://schemas.microsoft.com/office/drawing/2014/main" id="{A23CAAFA-684B-6B0C-AC61-025AB760D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7538" y="134938"/>
            <a:ext cx="7886700" cy="901700"/>
          </a:xfrm>
        </p:spPr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Canali ufficiali di Comunicazione</a:t>
            </a:r>
            <a:endParaRPr lang="it-IT" altLang="it-IT" b="1" dirty="0">
              <a:solidFill>
                <a:schemeClr val="bg1"/>
              </a:solidFill>
              <a:latin typeface="Dosis" panose="020F0502020204030204" pitchFamily="2" charset="0"/>
            </a:endParaRPr>
          </a:p>
        </p:txBody>
      </p:sp>
      <p:sp>
        <p:nvSpPr>
          <p:cNvPr id="34820" name="CasellaDiTesto 4">
            <a:extLst>
              <a:ext uri="{FF2B5EF4-FFF2-40B4-BE49-F238E27FC236}">
                <a16:creationId xmlns:a16="http://schemas.microsoft.com/office/drawing/2014/main" id="{4278B668-2380-9BB9-387A-6BD747DC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556792"/>
            <a:ext cx="10369151" cy="46783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-Informazioni sulla didattica del CdL Medicina e Chirurgia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cdlmed@unimore.it</a:t>
            </a:r>
            <a:endParaRPr lang="it-IT" alt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-Supporto informatico per le lezioni on line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Se hai bisogno di supporto per problematiche di tipo tecnico/informatico puoi scrivere </a:t>
            </a: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semestre.med@unimore.it</a:t>
            </a: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-Supporto per 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UNIMORE APP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Se hai bisogno di supporto per la rilevazione delle frequenze puoi contattare il docente di riferimento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-Comunicazione con i docenti del semestre filtro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Tramite chat sui canali teams di ciascuna materia </a:t>
            </a:r>
            <a:endParaRPr lang="it-IT" altLang="it-IT" sz="20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03AA2D6-A407-3AE8-7F51-DF81D614E19F}"/>
              </a:ext>
            </a:extLst>
          </p:cNvPr>
          <p:cNvSpPr/>
          <p:nvPr/>
        </p:nvSpPr>
        <p:spPr>
          <a:xfrm>
            <a:off x="1199456" y="385763"/>
            <a:ext cx="10009112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723" name="Titolo 1">
            <a:extLst>
              <a:ext uri="{FF2B5EF4-FFF2-40B4-BE49-F238E27FC236}">
                <a16:creationId xmlns:a16="http://schemas.microsoft.com/office/drawing/2014/main" id="{45EE2C40-2DB6-A93B-5106-0F5C77FF1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5480" y="1068458"/>
            <a:ext cx="7886700" cy="677862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it-IT" altLang="it-IT" sz="2000" dirty="0">
                <a:solidFill>
                  <a:schemeClr val="bg1"/>
                </a:solidFill>
                <a:latin typeface="Google Sans"/>
              </a:rPr>
            </a:br>
            <a:r>
              <a:rPr lang="it-IT" altLang="it-IT" dirty="0">
                <a:solidFill>
                  <a:schemeClr val="bg1"/>
                </a:solidFill>
                <a:cs typeface="Calibri Light" panose="020F0302020204030204" pitchFamily="34" charset="0"/>
              </a:rPr>
              <a:t>PROGETTO MOOD</a:t>
            </a:r>
            <a:br>
              <a:rPr lang="it-IT" altLang="it-IT" sz="3600" dirty="0">
                <a:solidFill>
                  <a:schemeClr val="bg1"/>
                </a:solidFill>
              </a:rPr>
            </a:br>
            <a:endParaRPr lang="it-IT" altLang="it-IT" sz="3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pic>
        <p:nvPicPr>
          <p:cNvPr id="30724" name="Segnaposto contenuto 4">
            <a:extLst>
              <a:ext uri="{FF2B5EF4-FFF2-40B4-BE49-F238E27FC236}">
                <a16:creationId xmlns:a16="http://schemas.microsoft.com/office/drawing/2014/main" id="{5B191B19-09FD-000E-7DA0-44AE8E11B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5480" y="2204864"/>
            <a:ext cx="6732042" cy="3584678"/>
          </a:xfrm>
        </p:spPr>
      </p:pic>
      <p:sp>
        <p:nvSpPr>
          <p:cNvPr id="11268" name="Segnaposto testo 3">
            <a:extLst>
              <a:ext uri="{FF2B5EF4-FFF2-40B4-BE49-F238E27FC236}">
                <a16:creationId xmlns:a16="http://schemas.microsoft.com/office/drawing/2014/main" id="{B2C87C11-FC78-9CD2-F51A-7223C723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280" y="2492896"/>
            <a:ext cx="2880320" cy="1028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2000" dirty="0">
                <a:solidFill>
                  <a:srgbClr val="212529"/>
                </a:solidFill>
                <a:latin typeface="Helvetica" panose="020B0604020202020204" pitchFamily="34" charset="0"/>
              </a:rPr>
              <a:t>Questa APP offre percorsi formativi gratuiti e simulazioni, pensati per consolidare i saperi di base, diretti agli studenti che intendono iscriversi a Medicina e Chirurgia e Odontoiatria e Protesi Dentaria 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t-IT" altLang="it-IT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7">
            <a:extLst>
              <a:ext uri="{FF2B5EF4-FFF2-40B4-BE49-F238E27FC236}">
                <a16:creationId xmlns:a16="http://schemas.microsoft.com/office/drawing/2014/main" id="{154C059F-FA1C-92D6-F65D-ECEC3C1D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/>
          <a:stretch>
            <a:fillRect/>
          </a:stretch>
        </p:blipFill>
        <p:spPr bwMode="auto">
          <a:xfrm>
            <a:off x="2989263" y="88900"/>
            <a:ext cx="20637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E236A2-CA3E-EF3A-0173-67906B6D0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73785" r="8922" b="21423"/>
          <a:stretch>
            <a:fillRect/>
          </a:stretch>
        </p:blipFill>
        <p:spPr bwMode="auto">
          <a:xfrm>
            <a:off x="3059113" y="1325563"/>
            <a:ext cx="19939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2F68E23-CA94-758E-C61E-36886AAA294A}"/>
              </a:ext>
            </a:extLst>
          </p:cNvPr>
          <p:cNvCxnSpPr/>
          <p:nvPr/>
        </p:nvCxnSpPr>
        <p:spPr>
          <a:xfrm>
            <a:off x="3097213" y="1198563"/>
            <a:ext cx="1917700" cy="0"/>
          </a:xfrm>
          <a:prstGeom prst="line">
            <a:avLst/>
          </a:prstGeom>
          <a:ln w="28575">
            <a:solidFill>
              <a:srgbClr val="F04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Immagine 23">
            <a:extLst>
              <a:ext uri="{FF2B5EF4-FFF2-40B4-BE49-F238E27FC236}">
                <a16:creationId xmlns:a16="http://schemas.microsoft.com/office/drawing/2014/main" id="{AA17DF1B-70A6-A551-E58A-557A547C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r="63664"/>
          <a:stretch>
            <a:fillRect/>
          </a:stretch>
        </p:blipFill>
        <p:spPr bwMode="auto">
          <a:xfrm>
            <a:off x="1655763" y="230188"/>
            <a:ext cx="12779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22675136-70F6-DEBD-A165-E6621E0D3AD5}"/>
              </a:ext>
            </a:extLst>
          </p:cNvPr>
          <p:cNvSpPr/>
          <p:nvPr/>
        </p:nvSpPr>
        <p:spPr>
          <a:xfrm>
            <a:off x="1271464" y="1677988"/>
            <a:ext cx="9865096" cy="42830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2775" name="CasellaDiTesto 25">
            <a:extLst>
              <a:ext uri="{FF2B5EF4-FFF2-40B4-BE49-F238E27FC236}">
                <a16:creationId xmlns:a16="http://schemas.microsoft.com/office/drawing/2014/main" id="{B503A664-750C-CDF2-B3B2-F535F1100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2154238"/>
            <a:ext cx="9286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bg1"/>
              </a:solidFill>
              <a:latin typeface="Dosis" panose="020F0502020204030204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bg1"/>
              </a:solidFill>
              <a:latin typeface="Dosis" panose="020F0502020204030204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bg1"/>
              </a:solidFill>
              <a:latin typeface="Dosis" panose="020F0502020204030204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chemeClr val="bg1"/>
              </a:solidFill>
              <a:latin typeface="Dosis" panose="020F0502020204030204" pitchFamily="2" charset="0"/>
            </a:endParaRPr>
          </a:p>
        </p:txBody>
      </p:sp>
      <p:pic>
        <p:nvPicPr>
          <p:cNvPr id="32776" name="Immagine 8">
            <a:extLst>
              <a:ext uri="{FF2B5EF4-FFF2-40B4-BE49-F238E27FC236}">
                <a16:creationId xmlns:a16="http://schemas.microsoft.com/office/drawing/2014/main" id="{5890ACC2-B619-A66E-757C-5E0AD374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56" y="1693261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78BDFB-F8A5-ECCE-2EDD-62F70624CA58}"/>
              </a:ext>
            </a:extLst>
          </p:cNvPr>
          <p:cNvSpPr txBox="1"/>
          <p:nvPr/>
        </p:nvSpPr>
        <p:spPr>
          <a:xfrm>
            <a:off x="5668869" y="2963863"/>
            <a:ext cx="4972050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10503020202060003" pitchFamily="50" charset="0"/>
              </a:rPr>
              <a:t>Sportello </a:t>
            </a:r>
            <a:r>
              <a:rPr lang="it-IT" sz="2400" dirty="0">
                <a:solidFill>
                  <a:schemeClr val="bg1"/>
                </a:solidFill>
                <a:latin typeface="Dosis" panose="02010503020202060003" pitchFamily="50" charset="0"/>
              </a:rPr>
              <a:t>per avere informazioni e consigli da studenti senior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10503020202060003" pitchFamily="50" charset="0"/>
              </a:rPr>
              <a:t>Attivo on line da fine settembre </a:t>
            </a:r>
          </a:p>
        </p:txBody>
      </p:sp>
      <p:pic>
        <p:nvPicPr>
          <p:cNvPr id="32778" name="Immagine 14">
            <a:extLst>
              <a:ext uri="{FF2B5EF4-FFF2-40B4-BE49-F238E27FC236}">
                <a16:creationId xmlns:a16="http://schemas.microsoft.com/office/drawing/2014/main" id="{FA08A11C-8F9E-B35C-AC20-2341F255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64110" r="26796" b="27087"/>
          <a:stretch>
            <a:fillRect/>
          </a:stretch>
        </p:blipFill>
        <p:spPr bwMode="auto">
          <a:xfrm>
            <a:off x="1271464" y="5083810"/>
            <a:ext cx="9865096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88BB88-8D41-702A-1EFA-D70546F790A1}"/>
              </a:ext>
            </a:extLst>
          </p:cNvPr>
          <p:cNvSpPr txBox="1"/>
          <p:nvPr/>
        </p:nvSpPr>
        <p:spPr>
          <a:xfrm>
            <a:off x="6398418" y="417512"/>
            <a:ext cx="56086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SPORTELLO TUTORIAMO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A0FBE-0F9D-8DF8-A65F-9229A9C3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3" y="441325"/>
            <a:ext cx="4216400" cy="3460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BENVENUTI</a:t>
            </a:r>
          </a:p>
        </p:txBody>
      </p:sp>
      <p:pic>
        <p:nvPicPr>
          <p:cNvPr id="5123" name="Picture 2" descr="Facoltà di Medicina - Politecnica">
            <a:extLst>
              <a:ext uri="{FF2B5EF4-FFF2-40B4-BE49-F238E27FC236}">
                <a16:creationId xmlns:a16="http://schemas.microsoft.com/office/drawing/2014/main" id="{823CAA2C-F381-409C-F6BA-F60EEF9A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704877"/>
            <a:ext cx="3290565" cy="23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l Policlinico di Modena compie 60 anni e celebra la sua missione insieme  alla città">
            <a:extLst>
              <a:ext uri="{FF2B5EF4-FFF2-40B4-BE49-F238E27FC236}">
                <a16:creationId xmlns:a16="http://schemas.microsoft.com/office/drawing/2014/main" id="{5F8F70AC-C3F8-B855-0B18-46190972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708638"/>
            <a:ext cx="3424361" cy="19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E557952B-7CAA-4DEB-663F-A88256B1993C}"/>
              </a:ext>
            </a:extLst>
          </p:cNvPr>
          <p:cNvSpPr txBox="1"/>
          <p:nvPr/>
        </p:nvSpPr>
        <p:spPr>
          <a:xfrm>
            <a:off x="4418013" y="1279525"/>
            <a:ext cx="2987675" cy="904875"/>
          </a:xfrm>
          <a:prstGeom prst="rect">
            <a:avLst/>
          </a:prstGeom>
        </p:spPr>
        <p:txBody>
          <a:bodyPr lIns="0" tIns="4763" rIns="0" bIns="0">
            <a:spAutoFit/>
          </a:bodyPr>
          <a:lstStyle/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sz="1463" spc="-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La </a:t>
            </a:r>
            <a:r>
              <a:rPr sz="1463" spc="-2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sede</a:t>
            </a:r>
            <a:r>
              <a:rPr sz="1463" spc="-8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del Corso è presso </a:t>
            </a:r>
          </a:p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lang="it-IT"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il Centro Servizi</a:t>
            </a:r>
            <a:r>
              <a:rPr sz="1463" spc="-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it-IT" sz="1463" spc="-4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sz="1463" spc="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</a:t>
            </a:r>
            <a:r>
              <a:rPr sz="1463" spc="-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via</a:t>
            </a:r>
            <a:r>
              <a:rPr sz="1463" spc="-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del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spc="-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Pozzo,</a:t>
            </a:r>
            <a:r>
              <a:rPr sz="1463" spc="8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71</a:t>
            </a:r>
            <a:r>
              <a:rPr sz="1463" spc="-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it-IT" sz="1463" spc="-4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sz="1463" spc="-6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Modena</a:t>
            </a:r>
          </a:p>
        </p:txBody>
      </p:sp>
      <p:pic>
        <p:nvPicPr>
          <p:cNvPr id="5126" name="Picture 6" descr="Aula Magna e Biblioteca Università di Modena e Reggio Emilia | Unitel -  Bologna">
            <a:extLst>
              <a:ext uri="{FF2B5EF4-FFF2-40B4-BE49-F238E27FC236}">
                <a16:creationId xmlns:a16="http://schemas.microsoft.com/office/drawing/2014/main" id="{056D2D6D-C82B-A146-EE14-7E6325CC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228975"/>
            <a:ext cx="329056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Corso di Laurea Magistrale in Medicina e Chirurgia “B”">
            <a:extLst>
              <a:ext uri="{FF2B5EF4-FFF2-40B4-BE49-F238E27FC236}">
                <a16:creationId xmlns:a16="http://schemas.microsoft.com/office/drawing/2014/main" id="{705BC3FE-1924-3F48-466D-0A76880F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27" y="3215239"/>
            <a:ext cx="22860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Il paziente virtuale: grazie alla Fondazione CrC Medicina all'avanguardia  Sanità - Voce: notizie di Attualità, Cultura, Sociale, Sanità e Sport per  la città di Carpi">
            <a:extLst>
              <a:ext uri="{FF2B5EF4-FFF2-40B4-BE49-F238E27FC236}">
                <a16:creationId xmlns:a16="http://schemas.microsoft.com/office/drawing/2014/main" id="{7E19F8A7-AC7B-969F-8D85-3C81B0AF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33" y="3513137"/>
            <a:ext cx="2286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ject 3">
            <a:extLst>
              <a:ext uri="{FF2B5EF4-FFF2-40B4-BE49-F238E27FC236}">
                <a16:creationId xmlns:a16="http://schemas.microsoft.com/office/drawing/2014/main" id="{E708B64B-D71A-5142-721C-AD39A17D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5233988"/>
            <a:ext cx="16557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7">
            <a:extLst>
              <a:ext uri="{FF2B5EF4-FFF2-40B4-BE49-F238E27FC236}">
                <a16:creationId xmlns:a16="http://schemas.microsoft.com/office/drawing/2014/main" id="{B346A7E3-7435-B98D-743D-A9B6244C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/>
          <a:stretch>
            <a:fillRect/>
          </a:stretch>
        </p:blipFill>
        <p:spPr bwMode="auto">
          <a:xfrm>
            <a:off x="2989263" y="88900"/>
            <a:ext cx="20637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49235CA-D189-5703-E7EA-20345E10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73785" r="8922" b="21423"/>
          <a:stretch>
            <a:fillRect/>
          </a:stretch>
        </p:blipFill>
        <p:spPr bwMode="auto">
          <a:xfrm>
            <a:off x="3059113" y="1325563"/>
            <a:ext cx="19939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10B099D-6E63-A934-7970-EC8986215D11}"/>
              </a:ext>
            </a:extLst>
          </p:cNvPr>
          <p:cNvCxnSpPr/>
          <p:nvPr/>
        </p:nvCxnSpPr>
        <p:spPr>
          <a:xfrm>
            <a:off x="3097213" y="1198563"/>
            <a:ext cx="1917700" cy="0"/>
          </a:xfrm>
          <a:prstGeom prst="line">
            <a:avLst/>
          </a:prstGeom>
          <a:ln w="28575">
            <a:solidFill>
              <a:srgbClr val="F04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7" name="Immagine 23">
            <a:extLst>
              <a:ext uri="{FF2B5EF4-FFF2-40B4-BE49-F238E27FC236}">
                <a16:creationId xmlns:a16="http://schemas.microsoft.com/office/drawing/2014/main" id="{1D8D41B3-FFC1-454E-EFF4-1B03ACD7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r="63664"/>
          <a:stretch>
            <a:fillRect/>
          </a:stretch>
        </p:blipFill>
        <p:spPr bwMode="auto">
          <a:xfrm>
            <a:off x="1655763" y="230188"/>
            <a:ext cx="12779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D5B1F2AC-DEAC-8390-8976-CAF7E35D777E}"/>
              </a:ext>
            </a:extLst>
          </p:cNvPr>
          <p:cNvSpPr/>
          <p:nvPr/>
        </p:nvSpPr>
        <p:spPr>
          <a:xfrm>
            <a:off x="1199456" y="1499450"/>
            <a:ext cx="10009112" cy="4703340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799" name="CasellaDiTesto 25">
            <a:extLst>
              <a:ext uri="{FF2B5EF4-FFF2-40B4-BE49-F238E27FC236}">
                <a16:creationId xmlns:a16="http://schemas.microsoft.com/office/drawing/2014/main" id="{039E39A4-9794-4D36-CFE3-F72E63E1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125788"/>
            <a:ext cx="9286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bg1"/>
              </a:solidFill>
              <a:latin typeface="Dosis" panose="020F0502020204030204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bg1"/>
              </a:solidFill>
              <a:latin typeface="Dosis" panose="020F0502020204030204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bg1"/>
              </a:solidFill>
              <a:latin typeface="Dosis" panose="020F0502020204030204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chemeClr val="bg1"/>
              </a:solidFill>
              <a:latin typeface="Dosis" panose="020F0502020204030204" pitchFamily="2" charset="0"/>
            </a:endParaRPr>
          </a:p>
        </p:txBody>
      </p:sp>
      <p:sp>
        <p:nvSpPr>
          <p:cNvPr id="8" name="Bolla: nuvola 7">
            <a:extLst>
              <a:ext uri="{FF2B5EF4-FFF2-40B4-BE49-F238E27FC236}">
                <a16:creationId xmlns:a16="http://schemas.microsoft.com/office/drawing/2014/main" id="{F0E25430-8E26-2867-27F2-1BE1AE0F1B50}"/>
              </a:ext>
            </a:extLst>
          </p:cNvPr>
          <p:cNvSpPr/>
          <p:nvPr/>
        </p:nvSpPr>
        <p:spPr>
          <a:xfrm>
            <a:off x="5884863" y="1608137"/>
            <a:ext cx="4926012" cy="3101975"/>
          </a:xfrm>
          <a:prstGeom prst="cloudCallout">
            <a:avLst>
              <a:gd name="adj1" fmla="val -38345"/>
              <a:gd name="adj2" fmla="val 918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</a:rPr>
              <a:t>Buon semestre filtro 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</a:rPr>
              <a:t>E in bocca al lupo per questa nuova avventura!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4">
            <a:extLst>
              <a:ext uri="{FF2B5EF4-FFF2-40B4-BE49-F238E27FC236}">
                <a16:creationId xmlns:a16="http://schemas.microsoft.com/office/drawing/2014/main" id="{45463145-5E34-665C-8B55-D293210B33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424" y="1127125"/>
            <a:ext cx="10513168" cy="5083175"/>
          </a:xfrm>
        </p:spPr>
      </p:pic>
      <p:pic>
        <p:nvPicPr>
          <p:cNvPr id="6147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CB80092-A85E-96DC-05B8-283F6866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73785" r="8922" b="21423"/>
          <a:stretch>
            <a:fillRect/>
          </a:stretch>
        </p:blipFill>
        <p:spPr bwMode="auto">
          <a:xfrm>
            <a:off x="2272572" y="896144"/>
            <a:ext cx="19939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sellaDiTesto 9">
            <a:extLst>
              <a:ext uri="{FF2B5EF4-FFF2-40B4-BE49-F238E27FC236}">
                <a16:creationId xmlns:a16="http://schemas.microsoft.com/office/drawing/2014/main" id="{D3BA8E7C-8398-3D68-8552-5669145D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120253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chemeClr val="accent1"/>
                </a:solidFill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https://www.bmn.unimore.it/it/didattica/corsi-di-laurea-magistrale-ciclo-unico/cdl-medicina/didattica</a:t>
            </a:r>
            <a:endParaRPr lang="it-IT" altLang="it-IT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28258EA-744B-C76F-4524-C11E60D1C528}"/>
              </a:ext>
            </a:extLst>
          </p:cNvPr>
          <p:cNvSpPr/>
          <p:nvPr/>
        </p:nvSpPr>
        <p:spPr>
          <a:xfrm>
            <a:off x="551384" y="399256"/>
            <a:ext cx="1080120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171" name="CasellaDiTesto 7">
            <a:extLst>
              <a:ext uri="{FF2B5EF4-FFF2-40B4-BE49-F238E27FC236}">
                <a16:creationId xmlns:a16="http://schemas.microsoft.com/office/drawing/2014/main" id="{EEB72FCA-02A2-27D9-B193-F7BD5100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08" y="2348880"/>
            <a:ext cx="11341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A partire dall’A.A 2025/2026, per accedere ai corsi di Medicina e Chirurgia, Odontoiatria e Protesi Dentaria è necessario iscriversi ad un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semestre filtro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: un periodo di formazione iniziale della durata di circa tre mesi a cui si può essere ammessi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senza alcun test d'ingresso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Durante il semestre filtro tutti gli studenti e le studentesse iscritti frequentano tre corsi comuni: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chimica e propedeutica biochimica, fisica e biologia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Al termine delle lezioni previste per i tre insegnamenti gli studenti dovranno sostenere 3 prove finali uniformi a livello nazionale. Solo chi supera tutti gli esami previsti e ottiene tutti i CFU richiesti (18 in totale, 6 per ciascun esame sostenuto) potrà concorrere nella graduatoria nazionale per accedere al semestre successivo.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BC7E6B44-CF13-5DF3-8AA7-D7D0049B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155CC"/>
                </a:solidFill>
                <a:hlinkClick r:id="rId3"/>
              </a:rPr>
              <a:t>https://www.aule.unimore.it/PortaleStudentiUnimore/index.php?view=easycourse&amp;_lang=it</a:t>
            </a: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7173" name="Titolo 1">
            <a:extLst>
              <a:ext uri="{FF2B5EF4-FFF2-40B4-BE49-F238E27FC236}">
                <a16:creationId xmlns:a16="http://schemas.microsoft.com/office/drawing/2014/main" id="{F42F9BAD-29B7-3B49-E263-D815F78C0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523874"/>
            <a:ext cx="8378825" cy="922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3600" dirty="0">
                <a:solidFill>
                  <a:schemeClr val="bg1"/>
                </a:solidFill>
              </a:rPr>
              <a:t>Semestre Filtro percorso introdotto dal </a:t>
            </a:r>
            <a:br>
              <a:rPr lang="it-IT" altLang="it-IT" sz="3600" dirty="0">
                <a:solidFill>
                  <a:schemeClr val="bg1"/>
                </a:solidFill>
              </a:rPr>
            </a:br>
            <a:r>
              <a:rPr lang="it-IT" altLang="it-IT" sz="3600" dirty="0">
                <a:solidFill>
                  <a:schemeClr val="bg1"/>
                </a:solidFill>
              </a:rPr>
              <a:t>DM 418/2025</a:t>
            </a:r>
            <a:endParaRPr lang="it-IT" alt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78EEE6E-9E1C-0244-9D6C-2787BC2AD574}"/>
              </a:ext>
            </a:extLst>
          </p:cNvPr>
          <p:cNvSpPr/>
          <p:nvPr/>
        </p:nvSpPr>
        <p:spPr>
          <a:xfrm>
            <a:off x="641350" y="298482"/>
            <a:ext cx="1085525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219" name="CasellaDiTesto 7">
            <a:extLst>
              <a:ext uri="{FF2B5EF4-FFF2-40B4-BE49-F238E27FC236}">
                <a16:creationId xmlns:a16="http://schemas.microsoft.com/office/drawing/2014/main" id="{8FB35FB0-2864-A194-627E-4245B0D4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997075"/>
            <a:ext cx="111093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Le attività formative del semestre filtro,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iniziano il 2° settembre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e si concludono 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il 7 novembre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Il semestre filtro si compone dei seguenti insegnamenti, a cui sono assegnati 6 crediti formativi (CFU) ciascuno: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a)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Chimica e propedeutica biochimica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– </a:t>
            </a:r>
            <a:r>
              <a:rPr lang="it-IT" altLang="it-IT" sz="2000" b="1" u="sng" dirty="0" err="1">
                <a:solidFill>
                  <a:srgbClr val="58595B"/>
                </a:solidFill>
                <a:latin typeface="Helvetica" panose="020B0604020202020204" pitchFamily="34" charset="0"/>
                <a:hlinkClick r:id="rId3"/>
              </a:rPr>
              <a:t>Syllabus</a:t>
            </a: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b)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Fisica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– </a:t>
            </a:r>
            <a:r>
              <a:rPr lang="it-IT" altLang="it-IT" sz="2000" b="1" u="sng" dirty="0" err="1">
                <a:solidFill>
                  <a:srgbClr val="58595B"/>
                </a:solidFill>
                <a:latin typeface="Helvetica" panose="020B0604020202020204" pitchFamily="34" charset="0"/>
                <a:hlinkClick r:id="rId4"/>
              </a:rPr>
              <a:t>Syllabus</a:t>
            </a: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c) 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Biologia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– </a:t>
            </a:r>
            <a:r>
              <a:rPr lang="it-IT" altLang="it-IT" sz="2000" b="1" u="sng" dirty="0" err="1">
                <a:solidFill>
                  <a:srgbClr val="58595B"/>
                </a:solidFill>
                <a:latin typeface="Helvetica" panose="020B0604020202020204" pitchFamily="34" charset="0"/>
                <a:hlinkClick r:id="rId5"/>
              </a:rPr>
              <a:t>Syllabus</a:t>
            </a:r>
            <a:endParaRPr lang="it-IT" altLang="it-IT" sz="2000" b="1" u="sng" dirty="0">
              <a:solidFill>
                <a:srgbClr val="58595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b="1" u="sng" dirty="0">
              <a:solidFill>
                <a:srgbClr val="58595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Le lezioni degli insegnamenti del semestre filtro, presso UNIMORE, saranno erogate interamente </a:t>
            </a:r>
            <a:r>
              <a:rPr lang="it-IT" altLang="it-IT" sz="2000" b="1" dirty="0">
                <a:solidFill>
                  <a:srgbClr val="3B3B3B"/>
                </a:solidFill>
                <a:latin typeface="Helvetica" panose="020B0604020202020204" pitchFamily="34" charset="0"/>
              </a:rPr>
              <a:t>in modalità online.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DD0686E8-FCDA-1A06-4240-F01500E6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155CC"/>
                </a:solidFill>
                <a:hlinkClick r:id="rId6"/>
              </a:rPr>
              <a:t>https://www.aule.unimore.it/PortaleStudentiUnimore/index.php?view=easycourse&amp;_lang=it</a:t>
            </a: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9221" name="Titolo 1">
            <a:extLst>
              <a:ext uri="{FF2B5EF4-FFF2-40B4-BE49-F238E27FC236}">
                <a16:creationId xmlns:a16="http://schemas.microsoft.com/office/drawing/2014/main" id="{698BCD03-AD9D-CE57-7EC9-F9A09DE87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2662" y="582963"/>
            <a:ext cx="7886700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Svolgimento della Didattica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5A9ED3-B6CB-ABD1-8BBC-C691C615FA5C}"/>
              </a:ext>
            </a:extLst>
          </p:cNvPr>
          <p:cNvSpPr/>
          <p:nvPr/>
        </p:nvSpPr>
        <p:spPr>
          <a:xfrm>
            <a:off x="1127448" y="134143"/>
            <a:ext cx="10009112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267" name="CasellaDiTesto 7">
            <a:extLst>
              <a:ext uri="{FF2B5EF4-FFF2-40B4-BE49-F238E27FC236}">
                <a16:creationId xmlns:a16="http://schemas.microsoft.com/office/drawing/2014/main" id="{3F23C78B-B411-4239-6B3F-A8A4EF12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2151063"/>
            <a:ext cx="112744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 La frequenza ai corsi di studio è obbligatoria ai sensi delle direttive 2005/36/CE e 2013/55/UE e sarà certificata.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L’orario delle lezioni è disponibile a questo link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https://www.aule.unimore.it/Portale </a:t>
            </a:r>
            <a:r>
              <a:rPr lang="en-US" altLang="it-IT" sz="2000" dirty="0" err="1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Studenti</a:t>
            </a:r>
            <a:r>
              <a:rPr lang="en-US" altLang="it-IT" sz="2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altLang="it-IT" sz="2000" dirty="0" err="1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Unimore</a:t>
            </a:r>
            <a:r>
              <a:rPr lang="en-US" altLang="it-IT" sz="2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altLang="it-IT" sz="2000" dirty="0" err="1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index.php?view</a:t>
            </a:r>
            <a:r>
              <a:rPr lang="en-US" altLang="it-IT" sz="2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</a:t>
            </a:r>
            <a:r>
              <a:rPr lang="en-US" altLang="it-IT" sz="2000" dirty="0" err="1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easycourse</a:t>
            </a:r>
            <a:r>
              <a:rPr lang="en-US" altLang="it-IT" sz="2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&amp;_lang=it</a:t>
            </a:r>
            <a:r>
              <a:rPr lang="en-US" altLang="it-IT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Altre informazioni riguardanti la didattica sono disponibili sul sito del </a:t>
            </a:r>
            <a:r>
              <a:rPr lang="it-IT" altLang="it-IT" sz="2000" dirty="0" err="1">
                <a:solidFill>
                  <a:srgbClr val="3B3B3B"/>
                </a:solidFill>
                <a:latin typeface="Helvetica" panose="020B0604020202020204" pitchFamily="34" charset="0"/>
              </a:rPr>
              <a:t>CdL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 DI Medicina e Chirurgia a questo link </a:t>
            </a:r>
            <a:r>
              <a:rPr lang="it-IT" altLang="it-IT" sz="2000" b="1" u="sng" dirty="0">
                <a:solidFill>
                  <a:srgbClr val="58595B"/>
                </a:solidFill>
                <a:latin typeface="Helvetica" panose="020B0604020202020204" pitchFamily="34" charset="0"/>
                <a:hlinkClick r:id="rId4"/>
              </a:rPr>
              <a:t>https://www.bmn.unimore.it/it/didattica/corsi-di-laurea-magistrale-ciclo-unico/cdl-medicina/didattica</a:t>
            </a:r>
            <a:endParaRPr lang="it-IT" altLang="it-IT" sz="2000" b="1" u="sng" dirty="0">
              <a:solidFill>
                <a:srgbClr val="58595B"/>
              </a:solidFill>
              <a:latin typeface="Helvetica" panose="020B0604020202020204" pitchFamily="34" charset="0"/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1EE2BC9E-ABE3-09FB-2B40-F29BD1D4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11269" name="Titolo 1">
            <a:extLst>
              <a:ext uri="{FF2B5EF4-FFF2-40B4-BE49-F238E27FC236}">
                <a16:creationId xmlns:a16="http://schemas.microsoft.com/office/drawing/2014/main" id="{B1BF5F04-C9F3-A587-79AD-819664A40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Svolgimento della Didattica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8905373-28FF-EE06-AAFB-38A24A0D0CC3}"/>
              </a:ext>
            </a:extLst>
          </p:cNvPr>
          <p:cNvSpPr/>
          <p:nvPr/>
        </p:nvSpPr>
        <p:spPr>
          <a:xfrm>
            <a:off x="1199456" y="0"/>
            <a:ext cx="10009112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3315" name="Titolo 1">
            <a:extLst>
              <a:ext uri="{FF2B5EF4-FFF2-40B4-BE49-F238E27FC236}">
                <a16:creationId xmlns:a16="http://schemas.microsoft.com/office/drawing/2014/main" id="{1331BC07-FD9A-39C9-35CB-346077F40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3238" y="134938"/>
            <a:ext cx="7886700" cy="901700"/>
          </a:xfrm>
        </p:spPr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Calendario degli orari di lezione</a:t>
            </a:r>
            <a:endParaRPr lang="it-IT" altLang="it-IT" dirty="0">
              <a:solidFill>
                <a:schemeClr val="bg1"/>
              </a:solidFill>
              <a:latin typeface="Dosis" panose="020F0502020204030204" pitchFamily="2" charset="0"/>
            </a:endParaRPr>
          </a:p>
        </p:txBody>
      </p:sp>
      <p:pic>
        <p:nvPicPr>
          <p:cNvPr id="13316" name="Immagine 2">
            <a:extLst>
              <a:ext uri="{FF2B5EF4-FFF2-40B4-BE49-F238E27FC236}">
                <a16:creationId xmlns:a16="http://schemas.microsoft.com/office/drawing/2014/main" id="{25DE5107-CEA2-20DB-4DF1-756A3AEC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497013"/>
            <a:ext cx="10009112" cy="45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1FDFD01-B59B-8FFF-2AD2-73114FA076B7}"/>
              </a:ext>
            </a:extLst>
          </p:cNvPr>
          <p:cNvSpPr/>
          <p:nvPr/>
        </p:nvSpPr>
        <p:spPr>
          <a:xfrm>
            <a:off x="1127448" y="172657"/>
            <a:ext cx="10081119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363" name="Titolo 1">
            <a:extLst>
              <a:ext uri="{FF2B5EF4-FFF2-40B4-BE49-F238E27FC236}">
                <a16:creationId xmlns:a16="http://schemas.microsoft.com/office/drawing/2014/main" id="{C327C1F1-F941-9502-7B28-1D2BD72A6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7514" y="442532"/>
            <a:ext cx="7886700" cy="901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Indicazioni x visualizzare il calendario degli orari di lezione</a:t>
            </a:r>
            <a:endParaRPr lang="it-IT" alt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B0604020202020204" pitchFamily="2" charset="0"/>
            </a:endParaRPr>
          </a:p>
        </p:txBody>
      </p:sp>
      <p:sp>
        <p:nvSpPr>
          <p:cNvPr id="12" name="CasellaDiTesto 7">
            <a:extLst>
              <a:ext uri="{FF2B5EF4-FFF2-40B4-BE49-F238E27FC236}">
                <a16:creationId xmlns:a16="http://schemas.microsoft.com/office/drawing/2014/main" id="{6FE54829-9CCB-E077-E4CE-3DFF4871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588987"/>
            <a:ext cx="11017224" cy="467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-</a:t>
            </a:r>
            <a:r>
              <a:rPr lang="it-IT" sz="2000" dirty="0">
                <a:highlight>
                  <a:srgbClr val="FF0000"/>
                </a:highlight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ORARIO DELLE LEZIONI &gt;&gt; PER CORSO DI STUDIO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kern="100" dirty="0">
                <a:latin typeface="Helvetica" panose="020B0604020202020204" pitchFamily="34" charset="0"/>
                <a:cs typeface="Helvetica" panose="020B0604020202020204" pitchFamily="34" charset="0"/>
              </a:rPr>
              <a:t>Ora </a:t>
            </a: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devi selezionare: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L’anno accademico 2025/26 è già impostato;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In “Area Didattica” seleziona “SALUTE”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In “Corso di studio” seleziona “MEDICINA E CHIRURGIA, Laurea Magistrale a ciclo unico”</a:t>
            </a:r>
            <a:r>
              <a:rPr lang="it-IT" sz="2000" b="1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 (</a:t>
            </a:r>
            <a:r>
              <a:rPr lang="it-IT" sz="2000" b="1" kern="100" dirty="0">
                <a:solidFill>
                  <a:srgbClr val="EE0000"/>
                </a:solidFill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N.B: ci sono due voci uguali, devi selezionare la prima ) </a:t>
            </a:r>
            <a:endParaRPr lang="it-IT" sz="2000" kern="100" dirty="0">
              <a:latin typeface="Helvetica" panose="020B0604020202020204" pitchFamily="34" charset="0"/>
              <a:ea typeface="Aptos"/>
              <a:cs typeface="Helvetica" panose="020B0604020202020204" pitchFamily="34" charset="0"/>
            </a:endParaRP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In “Anno di studio” seleziona “1 – comune “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In “Settimana del” clicca sull’immagine del calendario e seleziona la data 1 SETTEMBRE 2025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Infine clicca su “mostra orario”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Puoi spostarti tra le settimane con le freccette  a lato.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it-IT" sz="2000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N.B = </a:t>
            </a:r>
            <a:r>
              <a:rPr lang="it-IT" sz="2000" b="1" kern="100" dirty="0">
                <a:latin typeface="Helvetica" panose="020B0604020202020204" pitchFamily="34" charset="0"/>
                <a:ea typeface="Aptos"/>
                <a:cs typeface="Helvetica" panose="020B0604020202020204" pitchFamily="34" charset="0"/>
              </a:rPr>
              <a:t>per il Semestre filtro le lezioni sono uguali sia per il Corso di laurea di Medicina e chirurgia che per il Corso di Laurea di Odontoiatria e protesi dentaria</a:t>
            </a:r>
            <a:endParaRPr lang="it-IT" alt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43BCDAB-259A-E84E-3AD0-F5BA0CD80D63}"/>
              </a:ext>
            </a:extLst>
          </p:cNvPr>
          <p:cNvSpPr/>
          <p:nvPr/>
        </p:nvSpPr>
        <p:spPr>
          <a:xfrm>
            <a:off x="983432" y="253206"/>
            <a:ext cx="10225136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87" name="Titolo 1">
            <a:extLst>
              <a:ext uri="{FF2B5EF4-FFF2-40B4-BE49-F238E27FC236}">
                <a16:creationId xmlns:a16="http://schemas.microsoft.com/office/drawing/2014/main" id="{BC43D2D9-D2B3-EBCF-DF99-CCA02E8CF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9476" y="253206"/>
            <a:ext cx="9433048" cy="1036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bg1"/>
                </a:solidFill>
              </a:rPr>
              <a:t>Collegamenti per partecipare alle lezioni </a:t>
            </a:r>
            <a:endParaRPr lang="it-IT" altLang="it-IT" dirty="0">
              <a:solidFill>
                <a:schemeClr val="bg1"/>
              </a:solidFill>
              <a:latin typeface="Dosis" panose="020B0604020202020204" pitchFamily="2" charset="0"/>
            </a:endParaRPr>
          </a:p>
        </p:txBody>
      </p:sp>
      <p:sp>
        <p:nvSpPr>
          <p:cNvPr id="16388" name="CasellaDiTesto 7">
            <a:extLst>
              <a:ext uri="{FF2B5EF4-FFF2-40B4-BE49-F238E27FC236}">
                <a16:creationId xmlns:a16="http://schemas.microsoft.com/office/drawing/2014/main" id="{AC157FB8-2E82-3CA7-9B2D-FBD1E525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1844824"/>
            <a:ext cx="10009112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Microsoft Teams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E’ la piattaforma di videoconferenza per seguire le lezioni in sincrono.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Uno spazio unico per Chimica e Propedeutica Biochimica, Fisica e Biologia, nel quale verranno avviate le singole lezioni, secondo il calendario prestabilito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Requisiti tecnici consigliati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-Connessione Internet Wi-Fi 5/6 o rete cablata o wireless stabile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-Accedere a Microsoft Teams via web o scaricarlo in locale e utilizzare </a:t>
            </a:r>
            <a:r>
              <a:rPr lang="it-IT" altLang="it-IT" sz="20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le credenziali istituzionali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Link Teams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link di Teams per il collegamento alle lezioni saranno inviate settimanalmente  sulla mail istituzionale dello studente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ttivo">
  <a:themeElements>
    <a:clrScheme name="Personalizzat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1188</Words>
  <Application>Microsoft Office PowerPoint</Application>
  <PresentationFormat>Widescreen</PresentationFormat>
  <Paragraphs>129</Paragraphs>
  <Slides>20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Dosis</vt:lpstr>
      <vt:lpstr>Google Sans</vt:lpstr>
      <vt:lpstr>Helvetica</vt:lpstr>
      <vt:lpstr>Verdana</vt:lpstr>
      <vt:lpstr>Wingdings</vt:lpstr>
      <vt:lpstr>1_Retrospettivo</vt:lpstr>
      <vt:lpstr>Presentazione standard di PowerPoint</vt:lpstr>
      <vt:lpstr>BENVENUTI</vt:lpstr>
      <vt:lpstr>Presentazione standard di PowerPoint</vt:lpstr>
      <vt:lpstr>Semestre Filtro percorso introdotto dal  DM 418/2025</vt:lpstr>
      <vt:lpstr>Svolgimento della Didattica</vt:lpstr>
      <vt:lpstr>Svolgimento della Didattica</vt:lpstr>
      <vt:lpstr>Calendario degli orari di lezione</vt:lpstr>
      <vt:lpstr>Indicazioni x visualizzare il calendario degli orari di lezione</vt:lpstr>
      <vt:lpstr>Collegamenti per partecipare alle lezioni </vt:lpstr>
      <vt:lpstr>Accesso a Microsoft Teams</vt:lpstr>
      <vt:lpstr>Registrazione delle Presenze a Lezione </vt:lpstr>
      <vt:lpstr>ACCEDERE ALL’APP</vt:lpstr>
      <vt:lpstr>Clicca RILEVAZIONE PRESENZE</vt:lpstr>
      <vt:lpstr>Clicca MARCATURA</vt:lpstr>
      <vt:lpstr>Presentazione standard di PowerPoint</vt:lpstr>
      <vt:lpstr>Somministrazione degli Esami di Profitto </vt:lpstr>
      <vt:lpstr>Canali ufficiali di Comunicazione</vt:lpstr>
      <vt:lpstr> PROGETTO MOOD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Scarlini</dc:creator>
  <cp:lastModifiedBy>Paolo VENTURA</cp:lastModifiedBy>
  <cp:revision>621</cp:revision>
  <dcterms:modified xsi:type="dcterms:W3CDTF">2025-08-30T11:13:13Z</dcterms:modified>
</cp:coreProperties>
</file>