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0" r:id="rId2"/>
    <p:sldId id="262" r:id="rId3"/>
    <p:sldId id="266" r:id="rId4"/>
  </p:sldIdLst>
  <p:sldSz cx="10693400" cy="7562850"/>
  <p:notesSz cx="10693400" cy="7562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387" y="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placement.unimore.it/it/aziende/registrazione/" TargetMode="Externa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nimore.it/servizistudenti/almalaurea.html" TargetMode="External"/><Relationship Id="rId2" Type="http://schemas.openxmlformats.org/officeDocument/2006/relationships/hyperlink" Target="https://www.almalaurea.it/lau/login?20170403094943" TargetMode="Externa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www3.almalaurea.it/cgi-bin/lau/pwd_recovery.pm?LANG=it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42416" y="1872677"/>
            <a:ext cx="2552065" cy="2156460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2700" marR="5080" indent="-1270" algn="ctr">
              <a:lnSpc>
                <a:spcPct val="95400"/>
              </a:lnSpc>
              <a:spcBef>
                <a:spcPts val="270"/>
              </a:spcBef>
            </a:pPr>
            <a:r>
              <a:rPr sz="2450" i="1" spc="105" dirty="0">
                <a:latin typeface="Georgia"/>
                <a:cs typeface="Georgia"/>
              </a:rPr>
              <a:t>PER</a:t>
            </a:r>
            <a:r>
              <a:rPr sz="2450" i="1" spc="5" dirty="0">
                <a:latin typeface="Georgia"/>
                <a:cs typeface="Georgia"/>
              </a:rPr>
              <a:t> </a:t>
            </a:r>
            <a:r>
              <a:rPr sz="2450" i="1" spc="15" dirty="0">
                <a:latin typeface="Georgia"/>
                <a:cs typeface="Georgia"/>
              </a:rPr>
              <a:t>LE </a:t>
            </a:r>
            <a:r>
              <a:rPr sz="2450" i="1" spc="55" dirty="0">
                <a:latin typeface="Georgia"/>
                <a:cs typeface="Georgia"/>
              </a:rPr>
              <a:t>AZIENDE: </a:t>
            </a:r>
            <a:r>
              <a:rPr sz="2400" spc="35" dirty="0">
                <a:latin typeface="Georgia"/>
                <a:cs typeface="Georgia"/>
              </a:rPr>
              <a:t>COME </a:t>
            </a:r>
            <a:r>
              <a:rPr sz="2400" spc="170" dirty="0">
                <a:latin typeface="Georgia"/>
                <a:cs typeface="Georgia"/>
              </a:rPr>
              <a:t>ATTIVARE</a:t>
            </a:r>
            <a:r>
              <a:rPr sz="2400" spc="40" dirty="0">
                <a:latin typeface="Georgia"/>
                <a:cs typeface="Georgia"/>
              </a:rPr>
              <a:t> </a:t>
            </a:r>
            <a:r>
              <a:rPr sz="2400" spc="170" dirty="0">
                <a:latin typeface="Georgia"/>
                <a:cs typeface="Georgia"/>
              </a:rPr>
              <a:t>UNA </a:t>
            </a:r>
            <a:r>
              <a:rPr sz="2400" spc="125" dirty="0">
                <a:latin typeface="Georgia"/>
                <a:cs typeface="Georgia"/>
              </a:rPr>
              <a:t>NUOVA </a:t>
            </a:r>
            <a:r>
              <a:rPr sz="2400" spc="120" dirty="0">
                <a:latin typeface="Georgia"/>
                <a:cs typeface="Georgia"/>
              </a:rPr>
              <a:t>CONVENZIONE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55644" y="468002"/>
            <a:ext cx="6624955" cy="1260475"/>
          </a:xfrm>
          <a:prstGeom prst="rect">
            <a:avLst/>
          </a:prstGeom>
          <a:ln w="19075">
            <a:solidFill>
              <a:srgbClr val="F00D0B"/>
            </a:solidFill>
          </a:ln>
        </p:spPr>
        <p:txBody>
          <a:bodyPr vert="horz" wrap="square" lIns="0" tIns="69215" rIns="0" bIns="0" rtlCol="0">
            <a:spAutoFit/>
          </a:bodyPr>
          <a:lstStyle/>
          <a:p>
            <a:pPr marL="140970">
              <a:lnSpc>
                <a:spcPts val="2115"/>
              </a:lnSpc>
              <a:spcBef>
                <a:spcPts val="545"/>
              </a:spcBef>
            </a:pPr>
            <a:r>
              <a:rPr sz="1800" spc="100" dirty="0">
                <a:solidFill>
                  <a:srgbClr val="F00D0B"/>
                </a:solidFill>
                <a:latin typeface="Georgia"/>
                <a:cs typeface="Georgia"/>
              </a:rPr>
              <a:t>NUOVA</a:t>
            </a:r>
            <a:r>
              <a:rPr sz="1800" spc="2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1800" spc="105" dirty="0">
                <a:solidFill>
                  <a:srgbClr val="F00D0B"/>
                </a:solidFill>
                <a:latin typeface="Georgia"/>
                <a:cs typeface="Georgia"/>
              </a:rPr>
              <a:t>REGISTRAZIONE</a:t>
            </a:r>
            <a:r>
              <a:rPr sz="1800" spc="35" dirty="0">
                <a:solidFill>
                  <a:srgbClr val="F00D0B"/>
                </a:solidFill>
                <a:latin typeface="Georgia"/>
                <a:cs typeface="Georgia"/>
              </a:rPr>
              <a:t>  </a:t>
            </a:r>
            <a:r>
              <a:rPr sz="1800" spc="95" dirty="0">
                <a:solidFill>
                  <a:srgbClr val="F00D0B"/>
                </a:solidFill>
                <a:latin typeface="Georgia"/>
                <a:cs typeface="Georgia"/>
              </a:rPr>
              <a:t>SUL</a:t>
            </a:r>
            <a:r>
              <a:rPr sz="1800" spc="20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1800" spc="90" dirty="0">
                <a:solidFill>
                  <a:srgbClr val="F00D0B"/>
                </a:solidFill>
                <a:latin typeface="Georgia"/>
                <a:cs typeface="Georgia"/>
              </a:rPr>
              <a:t>SITO</a:t>
            </a:r>
            <a:r>
              <a:rPr sz="1800" spc="2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1800" spc="75" dirty="0">
                <a:solidFill>
                  <a:srgbClr val="F00D0B"/>
                </a:solidFill>
                <a:latin typeface="Georgia"/>
                <a:cs typeface="Georgia"/>
              </a:rPr>
              <a:t>PLACEMENT</a:t>
            </a:r>
            <a:endParaRPr sz="1800">
              <a:latin typeface="Georgia"/>
              <a:cs typeface="Georgia"/>
            </a:endParaRPr>
          </a:p>
          <a:p>
            <a:pPr marL="140970">
              <a:lnSpc>
                <a:spcPts val="2065"/>
              </a:lnSpc>
            </a:pPr>
            <a:r>
              <a:rPr sz="1800" spc="114" dirty="0">
                <a:latin typeface="Georgia"/>
                <a:cs typeface="Georgia"/>
              </a:rPr>
              <a:t>(</a:t>
            </a:r>
            <a:r>
              <a:rPr sz="1800" spc="114" dirty="0">
                <a:solidFill>
                  <a:srgbClr val="0000DC"/>
                </a:solidFill>
                <a:latin typeface="Georgia"/>
                <a:cs typeface="Georgia"/>
                <a:hlinkClick r:id="rId2"/>
              </a:rPr>
              <a:t>link</a:t>
            </a:r>
            <a:r>
              <a:rPr sz="1800" spc="114" dirty="0">
                <a:latin typeface="Georgia"/>
                <a:cs typeface="Georgia"/>
              </a:rPr>
              <a:t>).</a:t>
            </a:r>
            <a:endParaRPr sz="1800">
              <a:latin typeface="Georgia"/>
              <a:cs typeface="Georgia"/>
            </a:endParaRPr>
          </a:p>
          <a:p>
            <a:pPr marL="140970" marR="453390">
              <a:lnSpc>
                <a:spcPts val="2070"/>
              </a:lnSpc>
              <a:spcBef>
                <a:spcPts val="90"/>
              </a:spcBef>
            </a:pPr>
            <a:r>
              <a:rPr sz="1800" spc="130" dirty="0">
                <a:latin typeface="Georgia"/>
                <a:cs typeface="Georgia"/>
              </a:rPr>
              <a:t>Accedere</a:t>
            </a:r>
            <a:r>
              <a:rPr sz="1800" spc="30" dirty="0">
                <a:latin typeface="Georgia"/>
                <a:cs typeface="Georgia"/>
              </a:rPr>
              <a:t> </a:t>
            </a:r>
            <a:r>
              <a:rPr sz="1800" spc="120" dirty="0">
                <a:latin typeface="Georgia"/>
                <a:cs typeface="Georgia"/>
              </a:rPr>
              <a:t>alla</a:t>
            </a:r>
            <a:r>
              <a:rPr sz="1800" spc="30" dirty="0">
                <a:latin typeface="Georgia"/>
                <a:cs typeface="Georgia"/>
              </a:rPr>
              <a:t> </a:t>
            </a:r>
            <a:r>
              <a:rPr sz="1800" spc="140" dirty="0">
                <a:latin typeface="Georgia"/>
                <a:cs typeface="Georgia"/>
              </a:rPr>
              <a:t>piattaforma</a:t>
            </a:r>
            <a:r>
              <a:rPr sz="1800" spc="30" dirty="0">
                <a:latin typeface="Georgia"/>
                <a:cs typeface="Georgia"/>
              </a:rPr>
              <a:t> </a:t>
            </a:r>
            <a:r>
              <a:rPr sz="1800" spc="120" dirty="0">
                <a:latin typeface="Georgia"/>
                <a:cs typeface="Georgia"/>
              </a:rPr>
              <a:t>con</a:t>
            </a:r>
            <a:r>
              <a:rPr sz="1800" spc="35" dirty="0">
                <a:latin typeface="Georgia"/>
                <a:cs typeface="Georgia"/>
              </a:rPr>
              <a:t> </a:t>
            </a:r>
            <a:r>
              <a:rPr sz="1800" spc="105" dirty="0">
                <a:latin typeface="Georgia"/>
                <a:cs typeface="Georgia"/>
              </a:rPr>
              <a:t>le</a:t>
            </a:r>
            <a:r>
              <a:rPr sz="1800" spc="35" dirty="0">
                <a:latin typeface="Georgia"/>
                <a:cs typeface="Georgia"/>
              </a:rPr>
              <a:t> </a:t>
            </a:r>
            <a:r>
              <a:rPr sz="1800" spc="150" dirty="0">
                <a:latin typeface="Georgia"/>
                <a:cs typeface="Georgia"/>
              </a:rPr>
              <a:t>proprie</a:t>
            </a:r>
            <a:r>
              <a:rPr sz="1800" spc="25" dirty="0">
                <a:latin typeface="Georgia"/>
                <a:cs typeface="Georgia"/>
              </a:rPr>
              <a:t> </a:t>
            </a:r>
            <a:r>
              <a:rPr sz="1800" spc="110" dirty="0">
                <a:latin typeface="Georgia"/>
                <a:cs typeface="Georgia"/>
              </a:rPr>
              <a:t>credenziali </a:t>
            </a:r>
            <a:r>
              <a:rPr sz="1800" spc="125" dirty="0">
                <a:latin typeface="Georgia"/>
                <a:cs typeface="Georgia"/>
              </a:rPr>
              <a:t>create</a:t>
            </a:r>
            <a:r>
              <a:rPr sz="1800" spc="40" dirty="0">
                <a:latin typeface="Georgia"/>
                <a:cs typeface="Georgia"/>
              </a:rPr>
              <a:t> </a:t>
            </a:r>
            <a:r>
              <a:rPr sz="1800" spc="120" dirty="0">
                <a:latin typeface="Georgia"/>
                <a:cs typeface="Georgia"/>
              </a:rPr>
              <a:t>in</a:t>
            </a:r>
            <a:r>
              <a:rPr sz="1800" spc="35" dirty="0">
                <a:latin typeface="Georgia"/>
                <a:cs typeface="Georgia"/>
              </a:rPr>
              <a:t> </a:t>
            </a:r>
            <a:r>
              <a:rPr sz="1800" spc="125" dirty="0">
                <a:latin typeface="Georgia"/>
                <a:cs typeface="Georgia"/>
              </a:rPr>
              <a:t>questa</a:t>
            </a:r>
            <a:r>
              <a:rPr sz="1800" spc="25" dirty="0">
                <a:latin typeface="Georgia"/>
                <a:cs typeface="Georgia"/>
              </a:rPr>
              <a:t> </a:t>
            </a:r>
            <a:r>
              <a:rPr sz="1800" spc="70" dirty="0">
                <a:latin typeface="Georgia"/>
                <a:cs typeface="Georgia"/>
              </a:rPr>
              <a:t>fase.</a:t>
            </a:r>
            <a:endParaRPr sz="1800">
              <a:latin typeface="Georgia"/>
              <a:cs typeface="Georg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455644" y="1800003"/>
            <a:ext cx="6624955" cy="1368425"/>
          </a:xfrm>
          <a:prstGeom prst="rect">
            <a:avLst/>
          </a:prstGeom>
          <a:ln w="19075">
            <a:solidFill>
              <a:srgbClr val="F00D0B"/>
            </a:solidFill>
          </a:ln>
        </p:spPr>
        <p:txBody>
          <a:bodyPr vert="horz" wrap="square" lIns="0" tIns="184150" rIns="0" bIns="0" rtlCol="0">
            <a:spAutoFit/>
          </a:bodyPr>
          <a:lstStyle/>
          <a:p>
            <a:pPr marL="90170" marR="247015">
              <a:lnSpc>
                <a:spcPct val="95200"/>
              </a:lnSpc>
              <a:spcBef>
                <a:spcPts val="1450"/>
              </a:spcBef>
            </a:pPr>
            <a:r>
              <a:rPr sz="1800" spc="80" dirty="0">
                <a:solidFill>
                  <a:srgbClr val="F00D0B"/>
                </a:solidFill>
                <a:latin typeface="Georgia"/>
                <a:cs typeface="Georgia"/>
              </a:rPr>
              <a:t>SELEZIONARE:</a:t>
            </a:r>
            <a:r>
              <a:rPr sz="1800" spc="50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1800" dirty="0">
                <a:latin typeface="Segoe UI"/>
                <a:cs typeface="Segoe UI"/>
              </a:rPr>
              <a:t>→</a:t>
            </a:r>
            <a:r>
              <a:rPr sz="1800" spc="-30" dirty="0">
                <a:latin typeface="Segoe UI"/>
                <a:cs typeface="Segoe UI"/>
              </a:rPr>
              <a:t> </a:t>
            </a:r>
            <a:r>
              <a:rPr sz="1800" spc="85" dirty="0">
                <a:latin typeface="Georgia"/>
                <a:cs typeface="Georgia"/>
              </a:rPr>
              <a:t>GESTIONE</a:t>
            </a:r>
            <a:r>
              <a:rPr sz="1800" spc="40" dirty="0">
                <a:latin typeface="Georgia"/>
                <a:cs typeface="Georgia"/>
              </a:rPr>
              <a:t> </a:t>
            </a:r>
            <a:r>
              <a:rPr sz="1800" spc="80" dirty="0">
                <a:latin typeface="Georgia"/>
                <a:cs typeface="Georgia"/>
              </a:rPr>
              <a:t>TIROCINI</a:t>
            </a:r>
            <a:r>
              <a:rPr sz="1800" spc="55" dirty="0">
                <a:latin typeface="Georgia"/>
                <a:cs typeface="Georgia"/>
              </a:rPr>
              <a:t> </a:t>
            </a:r>
            <a:r>
              <a:rPr sz="1800" spc="-50" dirty="0">
                <a:latin typeface="Segoe UI"/>
                <a:cs typeface="Segoe UI"/>
              </a:rPr>
              <a:t>→ </a:t>
            </a:r>
            <a:r>
              <a:rPr sz="1800" spc="95" dirty="0">
                <a:latin typeface="Georgia"/>
                <a:cs typeface="Georgia"/>
              </a:rPr>
              <a:t>CONVENZIONI</a:t>
            </a:r>
            <a:r>
              <a:rPr sz="1800" spc="45" dirty="0">
                <a:latin typeface="Georgia"/>
                <a:cs typeface="Georgia"/>
              </a:rPr>
              <a:t> </a:t>
            </a:r>
            <a:r>
              <a:rPr sz="1800" dirty="0">
                <a:latin typeface="Segoe UI"/>
                <a:cs typeface="Segoe UI"/>
              </a:rPr>
              <a:t>→</a:t>
            </a:r>
            <a:r>
              <a:rPr sz="1800" spc="-40" dirty="0">
                <a:latin typeface="Segoe UI"/>
                <a:cs typeface="Segoe UI"/>
              </a:rPr>
              <a:t> </a:t>
            </a:r>
            <a:r>
              <a:rPr sz="1800" spc="90" dirty="0">
                <a:latin typeface="Georgia"/>
                <a:cs typeface="Georgia"/>
              </a:rPr>
              <a:t>INSERISCI</a:t>
            </a:r>
            <a:r>
              <a:rPr sz="1800" spc="35" dirty="0">
                <a:latin typeface="Georgia"/>
                <a:cs typeface="Georgia"/>
              </a:rPr>
              <a:t> </a:t>
            </a:r>
            <a:r>
              <a:rPr sz="1800" spc="95" dirty="0">
                <a:latin typeface="Georgia"/>
                <a:cs typeface="Georgia"/>
              </a:rPr>
              <a:t>NUOVA</a:t>
            </a:r>
            <a:r>
              <a:rPr sz="1800" spc="40" dirty="0">
                <a:latin typeface="Georgia"/>
                <a:cs typeface="Georgia"/>
              </a:rPr>
              <a:t> </a:t>
            </a:r>
            <a:r>
              <a:rPr sz="1800" spc="80" dirty="0">
                <a:latin typeface="Georgia"/>
                <a:cs typeface="Georgia"/>
              </a:rPr>
              <a:t>CONVENZIONE. </a:t>
            </a:r>
            <a:r>
              <a:rPr sz="1600" spc="100" dirty="0">
                <a:latin typeface="Georgia"/>
                <a:cs typeface="Georgia"/>
              </a:rPr>
              <a:t>STRUTTURA:</a:t>
            </a:r>
            <a:r>
              <a:rPr sz="1600" spc="50" dirty="0">
                <a:latin typeface="Georgia"/>
                <a:cs typeface="Georgia"/>
              </a:rPr>
              <a:t> </a:t>
            </a:r>
            <a:r>
              <a:rPr sz="1600" spc="60" dirty="0">
                <a:latin typeface="Georgia"/>
                <a:cs typeface="Georgia"/>
              </a:rPr>
              <a:t>DIPARTIMENTO</a:t>
            </a:r>
            <a:r>
              <a:rPr sz="1600" spc="35" dirty="0">
                <a:latin typeface="Georgia"/>
                <a:cs typeface="Georgia"/>
              </a:rPr>
              <a:t> </a:t>
            </a:r>
            <a:r>
              <a:rPr sz="1600" dirty="0">
                <a:latin typeface="Georgia"/>
                <a:cs typeface="Georgia"/>
              </a:rPr>
              <a:t>DI</a:t>
            </a:r>
            <a:r>
              <a:rPr sz="1600" spc="50" dirty="0">
                <a:latin typeface="Georgia"/>
                <a:cs typeface="Georgia"/>
              </a:rPr>
              <a:t> </a:t>
            </a:r>
            <a:r>
              <a:rPr sz="1600" spc="80" dirty="0">
                <a:latin typeface="Georgia"/>
                <a:cs typeface="Georgia"/>
              </a:rPr>
              <a:t>SCIENZE</a:t>
            </a:r>
            <a:r>
              <a:rPr sz="1600" spc="45" dirty="0">
                <a:latin typeface="Georgia"/>
                <a:cs typeface="Georgia"/>
              </a:rPr>
              <a:t> </a:t>
            </a:r>
            <a:r>
              <a:rPr sz="1600" spc="-10" dirty="0">
                <a:latin typeface="Georgia"/>
                <a:cs typeface="Georgia"/>
              </a:rPr>
              <a:t>BIOMEDICHE, </a:t>
            </a:r>
            <a:r>
              <a:rPr sz="1600" spc="50" dirty="0">
                <a:latin typeface="Georgia"/>
                <a:cs typeface="Georgia"/>
              </a:rPr>
              <a:t>METABOLICHE</a:t>
            </a:r>
            <a:r>
              <a:rPr sz="1600" spc="415" dirty="0">
                <a:latin typeface="Georgia"/>
                <a:cs typeface="Georgia"/>
              </a:rPr>
              <a:t> </a:t>
            </a:r>
            <a:r>
              <a:rPr sz="1600" spc="50" dirty="0">
                <a:latin typeface="Georgia"/>
                <a:cs typeface="Georgia"/>
              </a:rPr>
              <a:t>E</a:t>
            </a:r>
            <a:r>
              <a:rPr sz="1600" spc="20" dirty="0">
                <a:latin typeface="Georgia"/>
                <a:cs typeface="Georgia"/>
              </a:rPr>
              <a:t> </a:t>
            </a:r>
            <a:r>
              <a:rPr sz="1600" spc="65" dirty="0">
                <a:latin typeface="Georgia"/>
                <a:cs typeface="Georgia"/>
              </a:rPr>
              <a:t>NEUROSCIENZE</a:t>
            </a:r>
            <a:endParaRPr sz="1600">
              <a:latin typeface="Georgia"/>
              <a:cs typeface="Georg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55644" y="3276010"/>
            <a:ext cx="6624955" cy="1152525"/>
          </a:xfrm>
          <a:prstGeom prst="rect">
            <a:avLst/>
          </a:prstGeom>
          <a:ln w="19075">
            <a:solidFill>
              <a:srgbClr val="F00D0B"/>
            </a:solidFill>
          </a:ln>
        </p:spPr>
        <p:txBody>
          <a:bodyPr vert="horz" wrap="square" lIns="0" tIns="182245" rIns="0" bIns="0" rtlCol="0">
            <a:spAutoFit/>
          </a:bodyPr>
          <a:lstStyle/>
          <a:p>
            <a:pPr marL="69215" marR="53975">
              <a:lnSpc>
                <a:spcPct val="95600"/>
              </a:lnSpc>
              <a:spcBef>
                <a:spcPts val="1435"/>
              </a:spcBef>
            </a:pPr>
            <a:r>
              <a:rPr sz="1800" spc="120" dirty="0">
                <a:solidFill>
                  <a:srgbClr val="F00D0B"/>
                </a:solidFill>
                <a:latin typeface="Georgia"/>
                <a:cs typeface="Georgia"/>
              </a:rPr>
              <a:t>APPROVATA</a:t>
            </a:r>
            <a:r>
              <a:rPr sz="1800" spc="3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1800" spc="160" dirty="0">
                <a:solidFill>
                  <a:srgbClr val="F00D0B"/>
                </a:solidFill>
                <a:latin typeface="Georgia"/>
                <a:cs typeface="Georgia"/>
              </a:rPr>
              <a:t>LA</a:t>
            </a:r>
            <a:r>
              <a:rPr sz="1800" spc="50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1800" spc="95" dirty="0">
                <a:solidFill>
                  <a:srgbClr val="F00D0B"/>
                </a:solidFill>
                <a:latin typeface="Georgia"/>
                <a:cs typeface="Georgia"/>
              </a:rPr>
              <a:t>CONVENZIONE</a:t>
            </a:r>
            <a:r>
              <a:rPr sz="1800" spc="7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1800" spc="75" dirty="0">
                <a:latin typeface="Georgia"/>
                <a:cs typeface="Georgia"/>
              </a:rPr>
              <a:t>L’UFFICIO</a:t>
            </a:r>
            <a:r>
              <a:rPr sz="1800" spc="45" dirty="0">
                <a:latin typeface="Georgia"/>
                <a:cs typeface="Georgia"/>
              </a:rPr>
              <a:t> </a:t>
            </a:r>
            <a:r>
              <a:rPr sz="1800" spc="100" dirty="0">
                <a:latin typeface="Georgia"/>
                <a:cs typeface="Georgia"/>
              </a:rPr>
              <a:t>STAGE </a:t>
            </a:r>
            <a:r>
              <a:rPr sz="1800" spc="105" dirty="0">
                <a:latin typeface="Georgia"/>
                <a:cs typeface="Georgia"/>
              </a:rPr>
              <a:t>PROVVEDE</a:t>
            </a:r>
            <a:r>
              <a:rPr sz="1800" spc="30" dirty="0">
                <a:latin typeface="Georgia"/>
                <a:cs typeface="Georgia"/>
              </a:rPr>
              <a:t> </a:t>
            </a:r>
            <a:r>
              <a:rPr sz="1800" spc="265" dirty="0">
                <a:latin typeface="Georgia"/>
                <a:cs typeface="Georgia"/>
              </a:rPr>
              <a:t>A</a:t>
            </a:r>
            <a:r>
              <a:rPr sz="1800" spc="30" dirty="0">
                <a:latin typeface="Georgia"/>
                <a:cs typeface="Georgia"/>
              </a:rPr>
              <a:t> </a:t>
            </a:r>
            <a:r>
              <a:rPr sz="1800" spc="110" dirty="0">
                <a:latin typeface="Georgia"/>
                <a:cs typeface="Georgia"/>
              </a:rPr>
              <a:t>DARNE</a:t>
            </a:r>
            <a:r>
              <a:rPr sz="1800" spc="30" dirty="0">
                <a:latin typeface="Georgia"/>
                <a:cs typeface="Georgia"/>
              </a:rPr>
              <a:t> </a:t>
            </a:r>
            <a:r>
              <a:rPr sz="1800" spc="85" dirty="0">
                <a:latin typeface="Georgia"/>
                <a:cs typeface="Georgia"/>
              </a:rPr>
              <a:t>COMUNICAZIONE</a:t>
            </a:r>
            <a:r>
              <a:rPr sz="1800" spc="40" dirty="0">
                <a:latin typeface="Georgia"/>
                <a:cs typeface="Georgia"/>
              </a:rPr>
              <a:t> </a:t>
            </a:r>
            <a:r>
              <a:rPr sz="1800" spc="95" dirty="0">
                <a:latin typeface="Georgia"/>
                <a:cs typeface="Georgia"/>
              </a:rPr>
              <a:t>ALL’AZIENDA </a:t>
            </a:r>
            <a:r>
              <a:rPr sz="1800" spc="135" dirty="0">
                <a:latin typeface="Georgia"/>
                <a:cs typeface="Georgia"/>
              </a:rPr>
              <a:t>(ATTRAVERSO</a:t>
            </a:r>
            <a:r>
              <a:rPr sz="1800" spc="40" dirty="0">
                <a:latin typeface="Georgia"/>
                <a:cs typeface="Georgia"/>
              </a:rPr>
              <a:t> </a:t>
            </a:r>
            <a:r>
              <a:rPr sz="1800" dirty="0">
                <a:latin typeface="Georgia"/>
                <a:cs typeface="Georgia"/>
              </a:rPr>
              <a:t>IL</a:t>
            </a:r>
            <a:r>
              <a:rPr sz="1800" spc="40" dirty="0">
                <a:latin typeface="Georgia"/>
                <a:cs typeface="Georgia"/>
              </a:rPr>
              <a:t> </a:t>
            </a:r>
            <a:r>
              <a:rPr sz="1800" spc="90" dirty="0">
                <a:latin typeface="Georgia"/>
                <a:cs typeface="Georgia"/>
              </a:rPr>
              <a:t>PORTALE</a:t>
            </a:r>
            <a:r>
              <a:rPr sz="1800" spc="45" dirty="0">
                <a:latin typeface="Georgia"/>
                <a:cs typeface="Georgia"/>
              </a:rPr>
              <a:t> </a:t>
            </a:r>
            <a:r>
              <a:rPr sz="1800" spc="55" dirty="0">
                <a:latin typeface="Georgia"/>
                <a:cs typeface="Georgia"/>
              </a:rPr>
              <a:t>E </a:t>
            </a:r>
            <a:r>
              <a:rPr sz="1800" spc="100" dirty="0">
                <a:latin typeface="Georgia"/>
                <a:cs typeface="Georgia"/>
              </a:rPr>
              <a:t>PER</a:t>
            </a:r>
            <a:r>
              <a:rPr sz="1800" spc="40" dirty="0">
                <a:latin typeface="Georgia"/>
                <a:cs typeface="Georgia"/>
              </a:rPr>
              <a:t> </a:t>
            </a:r>
            <a:r>
              <a:rPr sz="1800" spc="70" dirty="0">
                <a:latin typeface="Georgia"/>
                <a:cs typeface="Georgia"/>
              </a:rPr>
              <a:t>EMAIL).</a:t>
            </a:r>
            <a:endParaRPr sz="1800">
              <a:latin typeface="Georgia"/>
              <a:cs typeface="Georg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455644" y="4536002"/>
            <a:ext cx="6624955" cy="1548130"/>
          </a:xfrm>
          <a:prstGeom prst="rect">
            <a:avLst/>
          </a:prstGeom>
          <a:ln w="19075">
            <a:solidFill>
              <a:srgbClr val="F00D0B"/>
            </a:solidFill>
          </a:ln>
        </p:spPr>
        <p:txBody>
          <a:bodyPr vert="horz" wrap="square" lIns="0" tIns="116205" rIns="0" bIns="0" rtlCol="0">
            <a:spAutoFit/>
          </a:bodyPr>
          <a:lstStyle/>
          <a:p>
            <a:pPr marL="107950" marR="234315">
              <a:lnSpc>
                <a:spcPts val="2060"/>
              </a:lnSpc>
              <a:spcBef>
                <a:spcPts val="915"/>
              </a:spcBef>
            </a:pPr>
            <a:r>
              <a:rPr sz="1800" spc="140" dirty="0">
                <a:solidFill>
                  <a:srgbClr val="F00D0B"/>
                </a:solidFill>
                <a:latin typeface="Georgia"/>
                <a:cs typeface="Georgia"/>
              </a:rPr>
              <a:t>SCARICARE</a:t>
            </a:r>
            <a:r>
              <a:rPr sz="1800" spc="6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1800" dirty="0">
                <a:solidFill>
                  <a:srgbClr val="F00D0B"/>
                </a:solidFill>
                <a:latin typeface="Georgia"/>
                <a:cs typeface="Georgia"/>
              </a:rPr>
              <a:t>IL</a:t>
            </a:r>
            <a:r>
              <a:rPr sz="1800" spc="50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1800" spc="70" dirty="0">
                <a:solidFill>
                  <a:srgbClr val="F00D0B"/>
                </a:solidFill>
                <a:latin typeface="Georgia"/>
                <a:cs typeface="Georgia"/>
              </a:rPr>
              <a:t>DOCUMENTO</a:t>
            </a:r>
            <a:r>
              <a:rPr sz="1800" spc="60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1800" spc="125" dirty="0">
                <a:solidFill>
                  <a:srgbClr val="F00D0B"/>
                </a:solidFill>
                <a:latin typeface="Georgia"/>
                <a:cs typeface="Georgia"/>
              </a:rPr>
              <a:t>DALLA</a:t>
            </a:r>
            <a:r>
              <a:rPr sz="1800" spc="5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1800" spc="105" dirty="0">
                <a:solidFill>
                  <a:srgbClr val="F00D0B"/>
                </a:solidFill>
                <a:latin typeface="Georgia"/>
                <a:cs typeface="Georgia"/>
              </a:rPr>
              <a:t>PIATTAFORMA</a:t>
            </a:r>
            <a:r>
              <a:rPr sz="1800" spc="105" dirty="0">
                <a:latin typeface="Georgia"/>
                <a:cs typeface="Georgia"/>
              </a:rPr>
              <a:t>, </a:t>
            </a:r>
            <a:r>
              <a:rPr sz="1800" spc="75" dirty="0">
                <a:latin typeface="Georgia"/>
                <a:cs typeface="Georgia"/>
              </a:rPr>
              <a:t>FIRMARLO</a:t>
            </a:r>
            <a:r>
              <a:rPr sz="1800" spc="-20" dirty="0">
                <a:latin typeface="Georgia"/>
                <a:cs typeface="Georgia"/>
              </a:rPr>
              <a:t> </a:t>
            </a:r>
            <a:r>
              <a:rPr sz="1800" b="1" dirty="0">
                <a:latin typeface="Georgia"/>
                <a:cs typeface="Georgia"/>
              </a:rPr>
              <a:t>IN</a:t>
            </a:r>
            <a:r>
              <a:rPr sz="1800" b="1" spc="-35" dirty="0">
                <a:latin typeface="Georgia"/>
                <a:cs typeface="Georgia"/>
              </a:rPr>
              <a:t> </a:t>
            </a:r>
            <a:r>
              <a:rPr sz="1800" b="1" spc="-20" dirty="0">
                <a:latin typeface="Georgia"/>
                <a:cs typeface="Georgia"/>
              </a:rPr>
              <a:t>DIGITALE</a:t>
            </a:r>
            <a:r>
              <a:rPr sz="1800" b="1" spc="-35" dirty="0">
                <a:latin typeface="Georgia"/>
                <a:cs typeface="Georgia"/>
              </a:rPr>
              <a:t> </a:t>
            </a:r>
            <a:r>
              <a:rPr sz="1800" b="1" spc="-25" dirty="0">
                <a:latin typeface="Georgia"/>
                <a:cs typeface="Georgia"/>
              </a:rPr>
              <a:t>INVIARLO</a:t>
            </a:r>
            <a:r>
              <a:rPr sz="1800" b="1" spc="-35" dirty="0">
                <a:latin typeface="Georgia"/>
                <a:cs typeface="Georgia"/>
              </a:rPr>
              <a:t> </a:t>
            </a:r>
            <a:r>
              <a:rPr sz="1800" b="1" spc="-90" dirty="0">
                <a:latin typeface="Georgia"/>
                <a:cs typeface="Georgia"/>
              </a:rPr>
              <a:t>MEZZO</a:t>
            </a:r>
            <a:r>
              <a:rPr sz="1800" b="1" spc="-25" dirty="0">
                <a:latin typeface="Georgia"/>
                <a:cs typeface="Georgia"/>
              </a:rPr>
              <a:t> PEC </a:t>
            </a:r>
            <a:r>
              <a:rPr sz="1800" spc="95" dirty="0">
                <a:latin typeface="Georgia"/>
                <a:cs typeface="Georgia"/>
              </a:rPr>
              <a:t>ALL’UFFICIO</a:t>
            </a:r>
            <a:r>
              <a:rPr sz="1800" spc="25" dirty="0">
                <a:latin typeface="Georgia"/>
                <a:cs typeface="Georgia"/>
              </a:rPr>
              <a:t> </a:t>
            </a:r>
            <a:r>
              <a:rPr sz="1800" spc="105" dirty="0">
                <a:latin typeface="Georgia"/>
                <a:cs typeface="Georgia"/>
              </a:rPr>
              <a:t>STAGE</a:t>
            </a:r>
            <a:r>
              <a:rPr sz="1800" spc="45" dirty="0">
                <a:latin typeface="Georgia"/>
                <a:cs typeface="Georgia"/>
              </a:rPr>
              <a:t> </a:t>
            </a:r>
            <a:r>
              <a:rPr sz="1800" spc="55" dirty="0">
                <a:latin typeface="Georgia"/>
                <a:cs typeface="Georgia"/>
              </a:rPr>
              <a:t>DI</a:t>
            </a:r>
            <a:r>
              <a:rPr sz="1800" spc="30" dirty="0">
                <a:latin typeface="Georgia"/>
                <a:cs typeface="Georgia"/>
              </a:rPr>
              <a:t> </a:t>
            </a:r>
            <a:r>
              <a:rPr sz="1800" spc="90" dirty="0">
                <a:latin typeface="Georgia"/>
                <a:cs typeface="Georgia"/>
              </a:rPr>
              <a:t>COMPETENZA*</a:t>
            </a:r>
            <a:endParaRPr sz="1800">
              <a:latin typeface="Georgia"/>
              <a:cs typeface="Georgi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53504" y="6177147"/>
            <a:ext cx="8740775" cy="536575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 marR="5080">
              <a:lnSpc>
                <a:spcPts val="1860"/>
              </a:lnSpc>
              <a:spcBef>
                <a:spcPts val="409"/>
              </a:spcBef>
            </a:pPr>
            <a:r>
              <a:rPr sz="1800" spc="-10" dirty="0">
                <a:latin typeface="Georgia"/>
                <a:cs typeface="Georgia"/>
              </a:rPr>
              <a:t>*</a:t>
            </a:r>
            <a:r>
              <a:rPr sz="1800" b="1" spc="-10" dirty="0">
                <a:latin typeface="Georgia"/>
                <a:cs typeface="Georgia"/>
              </a:rPr>
              <a:t>L'indirizzo</a:t>
            </a:r>
            <a:r>
              <a:rPr sz="1800" b="1" spc="-65" dirty="0">
                <a:latin typeface="Georgia"/>
                <a:cs typeface="Georgia"/>
              </a:rPr>
              <a:t> </a:t>
            </a:r>
            <a:r>
              <a:rPr sz="1800" b="1" spc="-10" dirty="0">
                <a:latin typeface="Georgia"/>
                <a:cs typeface="Georgia"/>
              </a:rPr>
              <a:t>PEC</a:t>
            </a:r>
            <a:r>
              <a:rPr sz="1800" b="1" spc="-60" dirty="0">
                <a:latin typeface="Georgia"/>
                <a:cs typeface="Georgia"/>
              </a:rPr>
              <a:t> </a:t>
            </a:r>
            <a:r>
              <a:rPr sz="1800" b="1" dirty="0">
                <a:latin typeface="Georgia"/>
                <a:cs typeface="Georgia"/>
              </a:rPr>
              <a:t>al</a:t>
            </a:r>
            <a:r>
              <a:rPr sz="1800" b="1" spc="-60" dirty="0">
                <a:latin typeface="Georgia"/>
                <a:cs typeface="Georgia"/>
              </a:rPr>
              <a:t> </a:t>
            </a:r>
            <a:r>
              <a:rPr sz="1800" b="1" spc="-10" dirty="0">
                <a:latin typeface="Georgia"/>
                <a:cs typeface="Georgia"/>
              </a:rPr>
              <a:t>quale</a:t>
            </a:r>
            <a:r>
              <a:rPr sz="1800" b="1" spc="-60" dirty="0">
                <a:latin typeface="Georgia"/>
                <a:cs typeface="Georgia"/>
              </a:rPr>
              <a:t> </a:t>
            </a:r>
            <a:r>
              <a:rPr sz="1800" b="1" dirty="0">
                <a:latin typeface="Georgia"/>
                <a:cs typeface="Georgia"/>
              </a:rPr>
              <a:t>inviare</a:t>
            </a:r>
            <a:r>
              <a:rPr sz="1800" b="1" spc="-60" dirty="0">
                <a:latin typeface="Georgia"/>
                <a:cs typeface="Georgia"/>
              </a:rPr>
              <a:t> </a:t>
            </a:r>
            <a:r>
              <a:rPr sz="1800" b="1" dirty="0">
                <a:latin typeface="Georgia"/>
                <a:cs typeface="Georgia"/>
              </a:rPr>
              <a:t>la</a:t>
            </a:r>
            <a:r>
              <a:rPr sz="1800" b="1" spc="-60" dirty="0">
                <a:latin typeface="Georgia"/>
                <a:cs typeface="Georgia"/>
              </a:rPr>
              <a:t> </a:t>
            </a:r>
            <a:r>
              <a:rPr sz="1800" b="1" spc="-35" dirty="0">
                <a:latin typeface="Georgia"/>
                <a:cs typeface="Georgia"/>
              </a:rPr>
              <a:t>convenzione</a:t>
            </a:r>
            <a:r>
              <a:rPr sz="1800" b="1" spc="-60" dirty="0">
                <a:latin typeface="Georgia"/>
                <a:cs typeface="Georgia"/>
              </a:rPr>
              <a:t> </a:t>
            </a:r>
            <a:r>
              <a:rPr sz="1800" b="1" dirty="0">
                <a:latin typeface="Georgia"/>
                <a:cs typeface="Georgia"/>
              </a:rPr>
              <a:t>firmata</a:t>
            </a:r>
            <a:r>
              <a:rPr sz="1800" b="1" spc="-60" dirty="0">
                <a:latin typeface="Georgia"/>
                <a:cs typeface="Georgia"/>
              </a:rPr>
              <a:t> </a:t>
            </a:r>
            <a:r>
              <a:rPr sz="1800" b="1" spc="-10" dirty="0">
                <a:latin typeface="Georgia"/>
                <a:cs typeface="Georgia"/>
              </a:rPr>
              <a:t>digitalmente</a:t>
            </a:r>
            <a:r>
              <a:rPr sz="1800" b="1" spc="-50" dirty="0">
                <a:latin typeface="Georgia"/>
                <a:cs typeface="Georgia"/>
              </a:rPr>
              <a:t> </a:t>
            </a:r>
            <a:r>
              <a:rPr sz="1800" b="1" spc="-10" dirty="0">
                <a:latin typeface="Georgia"/>
                <a:cs typeface="Georgia"/>
              </a:rPr>
              <a:t>verrà </a:t>
            </a:r>
            <a:r>
              <a:rPr sz="1800" b="1" dirty="0">
                <a:latin typeface="Georgia"/>
                <a:cs typeface="Georgia"/>
              </a:rPr>
              <a:t>inviato</a:t>
            </a:r>
            <a:r>
              <a:rPr sz="1800" b="1" spc="-45" dirty="0">
                <a:latin typeface="Georgia"/>
                <a:cs typeface="Georgia"/>
              </a:rPr>
              <a:t> </a:t>
            </a:r>
            <a:r>
              <a:rPr sz="1800" b="1" spc="-35" dirty="0">
                <a:latin typeface="Georgia"/>
                <a:cs typeface="Georgia"/>
              </a:rPr>
              <a:t>all'azienda</a:t>
            </a:r>
            <a:r>
              <a:rPr sz="1800" b="1" spc="-45" dirty="0">
                <a:latin typeface="Georgia"/>
                <a:cs typeface="Georgia"/>
              </a:rPr>
              <a:t> </a:t>
            </a:r>
            <a:r>
              <a:rPr sz="1800" b="1" spc="-20" dirty="0">
                <a:latin typeface="Georgia"/>
                <a:cs typeface="Georgia"/>
              </a:rPr>
              <a:t>con</a:t>
            </a:r>
            <a:r>
              <a:rPr sz="1800" b="1" spc="-40" dirty="0">
                <a:latin typeface="Georgia"/>
                <a:cs typeface="Georgia"/>
              </a:rPr>
              <a:t> </a:t>
            </a:r>
            <a:r>
              <a:rPr sz="1800" b="1" spc="-10" dirty="0">
                <a:latin typeface="Georgia"/>
                <a:cs typeface="Georgia"/>
              </a:rPr>
              <a:t>apposita</a:t>
            </a:r>
            <a:r>
              <a:rPr sz="1800" b="1" spc="-45" dirty="0">
                <a:latin typeface="Georgia"/>
                <a:cs typeface="Georgia"/>
              </a:rPr>
              <a:t> </a:t>
            </a:r>
            <a:r>
              <a:rPr sz="1800" b="1" spc="-10" dirty="0">
                <a:latin typeface="Georgia"/>
                <a:cs typeface="Georgia"/>
              </a:rPr>
              <a:t>email.</a:t>
            </a:r>
            <a:endParaRPr sz="18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7014" y="2483598"/>
            <a:ext cx="2778760" cy="215455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065" marR="5080" indent="-2540" algn="ctr">
              <a:lnSpc>
                <a:spcPct val="95800"/>
              </a:lnSpc>
              <a:spcBef>
                <a:spcPts val="259"/>
              </a:spcBef>
            </a:pPr>
            <a:r>
              <a:rPr sz="2450" i="1" spc="105" dirty="0">
                <a:latin typeface="Georgia"/>
                <a:cs typeface="Georgia"/>
              </a:rPr>
              <a:t>PER</a:t>
            </a:r>
            <a:r>
              <a:rPr sz="2450" i="1" spc="5" dirty="0">
                <a:latin typeface="Georgia"/>
                <a:cs typeface="Georgia"/>
              </a:rPr>
              <a:t> </a:t>
            </a:r>
            <a:r>
              <a:rPr sz="2450" i="1" spc="60" dirty="0">
                <a:latin typeface="Georgia"/>
                <a:cs typeface="Georgia"/>
              </a:rPr>
              <a:t>STUDENTI: </a:t>
            </a:r>
            <a:r>
              <a:rPr sz="2400" spc="35" dirty="0">
                <a:latin typeface="Georgia"/>
                <a:cs typeface="Georgia"/>
              </a:rPr>
              <a:t>COME </a:t>
            </a:r>
            <a:r>
              <a:rPr sz="2400" spc="145" dirty="0">
                <a:latin typeface="Georgia"/>
                <a:cs typeface="Georgia"/>
              </a:rPr>
              <a:t>EFFETTUARE</a:t>
            </a:r>
            <a:r>
              <a:rPr sz="2400" spc="40" dirty="0">
                <a:latin typeface="Georgia"/>
                <a:cs typeface="Georgia"/>
              </a:rPr>
              <a:t> </a:t>
            </a:r>
            <a:r>
              <a:rPr sz="2400" spc="204" dirty="0">
                <a:latin typeface="Georgia"/>
                <a:cs typeface="Georgia"/>
              </a:rPr>
              <a:t>LA </a:t>
            </a:r>
            <a:r>
              <a:rPr sz="2400" spc="135" dirty="0">
                <a:latin typeface="Georgia"/>
                <a:cs typeface="Georgia"/>
              </a:rPr>
              <a:t>REGISTRAZIONE </a:t>
            </a:r>
            <a:r>
              <a:rPr sz="2400" spc="235" dirty="0">
                <a:latin typeface="Georgia"/>
                <a:cs typeface="Georgia"/>
              </a:rPr>
              <a:t>AD</a:t>
            </a:r>
            <a:r>
              <a:rPr sz="2400" spc="20" dirty="0">
                <a:latin typeface="Georgia"/>
                <a:cs typeface="Georgia"/>
              </a:rPr>
              <a:t> </a:t>
            </a:r>
            <a:r>
              <a:rPr sz="2400" spc="140" dirty="0">
                <a:latin typeface="Georgia"/>
                <a:cs typeface="Georgia"/>
              </a:rPr>
              <a:t>ALMA </a:t>
            </a:r>
            <a:r>
              <a:rPr sz="2400" spc="175" dirty="0">
                <a:latin typeface="Georgia"/>
                <a:cs typeface="Georgia"/>
              </a:rPr>
              <a:t>LAUREA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92004" y="540011"/>
            <a:ext cx="6733540" cy="2629535"/>
          </a:xfrm>
          <a:prstGeom prst="rect">
            <a:avLst/>
          </a:prstGeom>
          <a:ln w="19075">
            <a:solidFill>
              <a:srgbClr val="F00D0B"/>
            </a:solidFill>
          </a:ln>
        </p:spPr>
        <p:txBody>
          <a:bodyPr vert="horz" wrap="square" lIns="0" tIns="171450" rIns="0" bIns="0" rtlCol="0">
            <a:spAutoFit/>
          </a:bodyPr>
          <a:lstStyle/>
          <a:p>
            <a:pPr marL="198120">
              <a:lnSpc>
                <a:spcPts val="2110"/>
              </a:lnSpc>
              <a:spcBef>
                <a:spcPts val="1350"/>
              </a:spcBef>
            </a:pPr>
            <a:r>
              <a:rPr sz="1800" spc="100" dirty="0">
                <a:solidFill>
                  <a:srgbClr val="F00D0B"/>
                </a:solidFill>
                <a:latin typeface="Georgia"/>
                <a:cs typeface="Georgia"/>
              </a:rPr>
              <a:t>STUDENTI/LAUREATI</a:t>
            </a:r>
            <a:r>
              <a:rPr sz="1800" spc="20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1800" spc="140" dirty="0">
                <a:solidFill>
                  <a:srgbClr val="F00D0B"/>
                </a:solidFill>
                <a:latin typeface="Georgia"/>
                <a:cs typeface="Georgia"/>
              </a:rPr>
              <a:t>GIÀ</a:t>
            </a:r>
            <a:r>
              <a:rPr sz="1800" spc="1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1800" spc="85" dirty="0">
                <a:solidFill>
                  <a:srgbClr val="F00D0B"/>
                </a:solidFill>
                <a:latin typeface="Georgia"/>
                <a:cs typeface="Georgia"/>
              </a:rPr>
              <a:t>REGISTRATI:</a:t>
            </a:r>
            <a:endParaRPr sz="1800">
              <a:latin typeface="Georgia"/>
              <a:cs typeface="Georgia"/>
            </a:endParaRPr>
          </a:p>
          <a:p>
            <a:pPr marL="198120">
              <a:lnSpc>
                <a:spcPts val="2110"/>
              </a:lnSpc>
            </a:pPr>
            <a:r>
              <a:rPr sz="1800" spc="145" dirty="0">
                <a:solidFill>
                  <a:srgbClr val="0000DC"/>
                </a:solidFill>
                <a:latin typeface="Georgia"/>
                <a:cs typeface="Georgia"/>
                <a:hlinkClick r:id="rId2"/>
              </a:rPr>
              <a:t>portale</a:t>
            </a:r>
            <a:r>
              <a:rPr sz="1800" spc="35" dirty="0">
                <a:solidFill>
                  <a:srgbClr val="0000DC"/>
                </a:solidFill>
                <a:latin typeface="Georgia"/>
                <a:cs typeface="Georgia"/>
                <a:hlinkClick r:id="rId2"/>
              </a:rPr>
              <a:t> </a:t>
            </a:r>
            <a:r>
              <a:rPr sz="1800" spc="110" dirty="0">
                <a:solidFill>
                  <a:srgbClr val="0000DC"/>
                </a:solidFill>
                <a:latin typeface="Georgia"/>
                <a:cs typeface="Georgia"/>
                <a:hlinkClick r:id="rId2"/>
              </a:rPr>
              <a:t>di</a:t>
            </a:r>
            <a:r>
              <a:rPr sz="1800" spc="25" dirty="0">
                <a:solidFill>
                  <a:srgbClr val="0000DC"/>
                </a:solidFill>
                <a:latin typeface="Georgia"/>
                <a:cs typeface="Georgia"/>
                <a:hlinkClick r:id="rId2"/>
              </a:rPr>
              <a:t> </a:t>
            </a:r>
            <a:r>
              <a:rPr sz="1800" spc="85" dirty="0">
                <a:solidFill>
                  <a:srgbClr val="0000DC"/>
                </a:solidFill>
                <a:latin typeface="Georgia"/>
                <a:cs typeface="Georgia"/>
                <a:hlinkClick r:id="rId2"/>
              </a:rPr>
              <a:t>accesso</a:t>
            </a:r>
            <a:endParaRPr sz="1800">
              <a:latin typeface="Georgia"/>
              <a:cs typeface="Georgia"/>
            </a:endParaRPr>
          </a:p>
          <a:p>
            <a:pPr marL="198120">
              <a:lnSpc>
                <a:spcPts val="2110"/>
              </a:lnSpc>
              <a:spcBef>
                <a:spcPts val="1970"/>
              </a:spcBef>
            </a:pPr>
            <a:r>
              <a:rPr sz="1800" spc="95" dirty="0">
                <a:solidFill>
                  <a:srgbClr val="F00D0B"/>
                </a:solidFill>
                <a:latin typeface="Georgia"/>
                <a:cs typeface="Georgia"/>
              </a:rPr>
              <a:t>NUOVA</a:t>
            </a:r>
            <a:r>
              <a:rPr sz="1800" spc="4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1800" spc="85" dirty="0">
                <a:solidFill>
                  <a:srgbClr val="F00D0B"/>
                </a:solidFill>
                <a:latin typeface="Georgia"/>
                <a:cs typeface="Georgia"/>
              </a:rPr>
              <a:t>REGISTRAZIONE:</a:t>
            </a:r>
            <a:endParaRPr sz="1800">
              <a:latin typeface="Georgia"/>
              <a:cs typeface="Georgia"/>
            </a:endParaRPr>
          </a:p>
          <a:p>
            <a:pPr marL="498475" indent="-300355">
              <a:lnSpc>
                <a:spcPts val="2060"/>
              </a:lnSpc>
              <a:buClr>
                <a:srgbClr val="000000"/>
              </a:buClr>
              <a:buAutoNum type="alphaLcParenR"/>
              <a:tabLst>
                <a:tab pos="498475" algn="l"/>
              </a:tabLst>
            </a:pPr>
            <a:r>
              <a:rPr sz="1800" spc="114" dirty="0">
                <a:solidFill>
                  <a:srgbClr val="0000DC"/>
                </a:solidFill>
                <a:latin typeface="Georgia"/>
                <a:cs typeface="Georgia"/>
                <a:hlinkClick r:id="rId3"/>
              </a:rPr>
              <a:t>Studenti/Laureati</a:t>
            </a:r>
            <a:endParaRPr sz="1800">
              <a:latin typeface="Georgia"/>
              <a:cs typeface="Georgia"/>
            </a:endParaRPr>
          </a:p>
          <a:p>
            <a:pPr marL="513715" indent="-315595">
              <a:lnSpc>
                <a:spcPts val="2065"/>
              </a:lnSpc>
              <a:buAutoNum type="alphaLcParenR"/>
              <a:tabLst>
                <a:tab pos="513715" algn="l"/>
              </a:tabLst>
            </a:pPr>
            <a:r>
              <a:rPr sz="1800" spc="85" dirty="0">
                <a:latin typeface="Georgia"/>
                <a:cs typeface="Georgia"/>
              </a:rPr>
              <a:t>Master</a:t>
            </a:r>
            <a:endParaRPr sz="1800">
              <a:latin typeface="Georgia"/>
              <a:cs typeface="Georgia"/>
            </a:endParaRPr>
          </a:p>
          <a:p>
            <a:pPr marL="489584" indent="-291465">
              <a:lnSpc>
                <a:spcPts val="2115"/>
              </a:lnSpc>
              <a:buAutoNum type="alphaLcParenR"/>
              <a:tabLst>
                <a:tab pos="489584" algn="l"/>
              </a:tabLst>
            </a:pPr>
            <a:r>
              <a:rPr sz="1800" spc="130" dirty="0">
                <a:latin typeface="Georgia"/>
                <a:cs typeface="Georgia"/>
              </a:rPr>
              <a:t>Dottorati</a:t>
            </a:r>
            <a:endParaRPr sz="1800">
              <a:latin typeface="Georgia"/>
              <a:cs typeface="Georgia"/>
            </a:endParaRPr>
          </a:p>
          <a:p>
            <a:pPr marL="198120">
              <a:lnSpc>
                <a:spcPct val="100000"/>
              </a:lnSpc>
              <a:spcBef>
                <a:spcPts val="1955"/>
              </a:spcBef>
            </a:pPr>
            <a:r>
              <a:rPr sz="1800" spc="90" dirty="0">
                <a:solidFill>
                  <a:srgbClr val="0000DC"/>
                </a:solidFill>
                <a:latin typeface="Georgia"/>
                <a:cs typeface="Georgia"/>
                <a:hlinkClick r:id="rId4"/>
              </a:rPr>
              <a:t>RECUPERO</a:t>
            </a:r>
            <a:r>
              <a:rPr sz="1800" spc="45" dirty="0">
                <a:solidFill>
                  <a:srgbClr val="0000DC"/>
                </a:solidFill>
                <a:latin typeface="Georgia"/>
                <a:cs typeface="Georgia"/>
              </a:rPr>
              <a:t> </a:t>
            </a:r>
            <a:r>
              <a:rPr sz="1800" spc="95" dirty="0">
                <a:solidFill>
                  <a:srgbClr val="F00D0B"/>
                </a:solidFill>
                <a:latin typeface="Georgia"/>
                <a:cs typeface="Georgia"/>
              </a:rPr>
              <a:t>CREDENZIALI</a:t>
            </a:r>
            <a:r>
              <a:rPr sz="1800" spc="40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1800" spc="100" dirty="0">
                <a:solidFill>
                  <a:srgbClr val="F00D0B"/>
                </a:solidFill>
                <a:latin typeface="Georgia"/>
                <a:cs typeface="Georgia"/>
              </a:rPr>
              <a:t>PER</a:t>
            </a:r>
            <a:r>
              <a:rPr sz="1800" spc="30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1800" spc="85" dirty="0">
                <a:solidFill>
                  <a:srgbClr val="F00D0B"/>
                </a:solidFill>
                <a:latin typeface="Georgia"/>
                <a:cs typeface="Georgia"/>
              </a:rPr>
              <a:t>STUDENTI/LAUREATI</a:t>
            </a:r>
            <a:endParaRPr sz="1800">
              <a:latin typeface="Georgia"/>
              <a:cs typeface="Georg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492360" y="3384011"/>
            <a:ext cx="6733540" cy="1872614"/>
          </a:xfrm>
          <a:prstGeom prst="rect">
            <a:avLst/>
          </a:prstGeom>
          <a:ln w="19075">
            <a:solidFill>
              <a:srgbClr val="F00D0B"/>
            </a:solidFill>
          </a:ln>
        </p:spPr>
        <p:txBody>
          <a:bodyPr vert="horz" wrap="square" lIns="0" tIns="198120" rIns="0" bIns="0" rtlCol="0">
            <a:spAutoFit/>
          </a:bodyPr>
          <a:lstStyle/>
          <a:p>
            <a:pPr marL="160655" marR="417195">
              <a:lnSpc>
                <a:spcPct val="95600"/>
              </a:lnSpc>
              <a:spcBef>
                <a:spcPts val="1560"/>
              </a:spcBef>
            </a:pPr>
            <a:r>
              <a:rPr sz="1800" spc="75" dirty="0">
                <a:solidFill>
                  <a:srgbClr val="F00D0B"/>
                </a:solidFill>
                <a:latin typeface="Georgia"/>
                <a:cs typeface="Georgia"/>
              </a:rPr>
              <a:t>DOPO</a:t>
            </a:r>
            <a:r>
              <a:rPr sz="1800" spc="30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1800" spc="60" dirty="0">
                <a:solidFill>
                  <a:srgbClr val="F00D0B"/>
                </a:solidFill>
                <a:latin typeface="Georgia"/>
                <a:cs typeface="Georgia"/>
              </a:rPr>
              <a:t>CHE</a:t>
            </a:r>
            <a:r>
              <a:rPr sz="1800" spc="2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1800" spc="165" dirty="0">
                <a:solidFill>
                  <a:srgbClr val="F00D0B"/>
                </a:solidFill>
                <a:latin typeface="Georgia"/>
                <a:cs typeface="Georgia"/>
              </a:rPr>
              <a:t>LA</a:t>
            </a:r>
            <a:r>
              <a:rPr sz="1800" spc="2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1800" spc="135" dirty="0">
                <a:solidFill>
                  <a:srgbClr val="F00D0B"/>
                </a:solidFill>
                <a:latin typeface="Georgia"/>
                <a:cs typeface="Georgia"/>
              </a:rPr>
              <a:t>STRUTTURA</a:t>
            </a:r>
            <a:r>
              <a:rPr sz="1800" spc="2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1800" spc="114" dirty="0">
                <a:solidFill>
                  <a:srgbClr val="F00D0B"/>
                </a:solidFill>
                <a:latin typeface="Georgia"/>
                <a:cs typeface="Georgia"/>
              </a:rPr>
              <a:t>HA</a:t>
            </a:r>
            <a:r>
              <a:rPr sz="1800" spc="3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1800" spc="125" dirty="0">
                <a:solidFill>
                  <a:srgbClr val="F00D0B"/>
                </a:solidFill>
                <a:latin typeface="Georgia"/>
                <a:cs typeface="Georgia"/>
              </a:rPr>
              <a:t>CARICATO</a:t>
            </a:r>
            <a:r>
              <a:rPr sz="1800" spc="20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1800" spc="-25" dirty="0">
                <a:solidFill>
                  <a:srgbClr val="F00D0B"/>
                </a:solidFill>
                <a:latin typeface="Georgia"/>
                <a:cs typeface="Georgia"/>
              </a:rPr>
              <a:t>IL </a:t>
            </a:r>
            <a:r>
              <a:rPr sz="1800" spc="95" dirty="0">
                <a:solidFill>
                  <a:srgbClr val="F00D0B"/>
                </a:solidFill>
                <a:latin typeface="Georgia"/>
                <a:cs typeface="Georgia"/>
              </a:rPr>
              <a:t>PROGETTO</a:t>
            </a:r>
            <a:r>
              <a:rPr sz="1800" spc="40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1800" spc="80" dirty="0">
                <a:solidFill>
                  <a:srgbClr val="F00D0B"/>
                </a:solidFill>
                <a:latin typeface="Georgia"/>
                <a:cs typeface="Georgia"/>
              </a:rPr>
              <a:t>FORMATIVO</a:t>
            </a:r>
            <a:r>
              <a:rPr sz="1800" spc="40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1800" dirty="0">
                <a:solidFill>
                  <a:srgbClr val="F00D0B"/>
                </a:solidFill>
                <a:latin typeface="Georgia"/>
                <a:cs typeface="Georgia"/>
              </a:rPr>
              <a:t>LO</a:t>
            </a:r>
            <a:r>
              <a:rPr sz="1800" spc="4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1800" spc="105" dirty="0">
                <a:solidFill>
                  <a:srgbClr val="F00D0B"/>
                </a:solidFill>
                <a:latin typeface="Georgia"/>
                <a:cs typeface="Georgia"/>
              </a:rPr>
              <a:t>STUDENTE</a:t>
            </a:r>
            <a:r>
              <a:rPr sz="1800" spc="50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1800" spc="125" dirty="0">
                <a:solidFill>
                  <a:srgbClr val="F00D0B"/>
                </a:solidFill>
                <a:latin typeface="Georgia"/>
                <a:cs typeface="Georgia"/>
              </a:rPr>
              <a:t>DALLA</a:t>
            </a:r>
            <a:r>
              <a:rPr sz="1800" spc="5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1800" spc="110" dirty="0">
                <a:solidFill>
                  <a:srgbClr val="F00D0B"/>
                </a:solidFill>
                <a:latin typeface="Georgia"/>
                <a:cs typeface="Georgia"/>
              </a:rPr>
              <a:t>SUA </a:t>
            </a:r>
            <a:r>
              <a:rPr sz="1800" spc="105" dirty="0">
                <a:solidFill>
                  <a:srgbClr val="F00D0B"/>
                </a:solidFill>
                <a:latin typeface="Georgia"/>
                <a:cs typeface="Georgia"/>
              </a:rPr>
              <a:t>PAGINA</a:t>
            </a:r>
            <a:r>
              <a:rPr sz="1800" spc="3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1800" spc="100" dirty="0">
                <a:solidFill>
                  <a:srgbClr val="F00D0B"/>
                </a:solidFill>
                <a:latin typeface="Georgia"/>
                <a:cs typeface="Georgia"/>
              </a:rPr>
              <a:t>PERSONALE</a:t>
            </a:r>
            <a:r>
              <a:rPr sz="1800" spc="3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1800" spc="55" dirty="0">
                <a:solidFill>
                  <a:srgbClr val="F00D0B"/>
                </a:solidFill>
                <a:latin typeface="Georgia"/>
                <a:cs typeface="Georgia"/>
              </a:rPr>
              <a:t>DI</a:t>
            </a:r>
            <a:r>
              <a:rPr sz="1800" spc="3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1800" spc="140" dirty="0">
                <a:solidFill>
                  <a:srgbClr val="F00D0B"/>
                </a:solidFill>
                <a:latin typeface="Georgia"/>
                <a:cs typeface="Georgia"/>
              </a:rPr>
              <a:t>AlmaGo</a:t>
            </a:r>
            <a:r>
              <a:rPr sz="1800" spc="2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1800" spc="40" dirty="0">
                <a:solidFill>
                  <a:srgbClr val="F00D0B"/>
                </a:solidFill>
                <a:latin typeface="Georgia"/>
                <a:cs typeface="Georgia"/>
              </a:rPr>
              <a:t>PUÒ:</a:t>
            </a:r>
            <a:endParaRPr sz="1800">
              <a:latin typeface="Georgia"/>
              <a:cs typeface="Georgia"/>
            </a:endParaRPr>
          </a:p>
          <a:p>
            <a:pPr marL="160655">
              <a:lnSpc>
                <a:spcPts val="2014"/>
              </a:lnSpc>
            </a:pPr>
            <a:r>
              <a:rPr sz="1800" spc="95" dirty="0">
                <a:latin typeface="Georgia"/>
                <a:cs typeface="Georgia"/>
              </a:rPr>
              <a:t>selezionare:</a:t>
            </a:r>
            <a:r>
              <a:rPr sz="1800" spc="45" dirty="0">
                <a:latin typeface="Georgia"/>
                <a:cs typeface="Georgia"/>
              </a:rPr>
              <a:t> </a:t>
            </a:r>
            <a:r>
              <a:rPr sz="1800" spc="105" dirty="0">
                <a:latin typeface="Georgia"/>
                <a:cs typeface="Georgia"/>
              </a:rPr>
              <a:t>"Tirocini.</a:t>
            </a:r>
            <a:r>
              <a:rPr sz="1800" spc="45" dirty="0">
                <a:latin typeface="Georgia"/>
                <a:cs typeface="Georgia"/>
              </a:rPr>
              <a:t> </a:t>
            </a:r>
            <a:r>
              <a:rPr sz="1800" spc="110" dirty="0">
                <a:latin typeface="Georgia"/>
                <a:cs typeface="Georgia"/>
              </a:rPr>
              <a:t>Gestisci</a:t>
            </a:r>
            <a:r>
              <a:rPr sz="1800" spc="35" dirty="0">
                <a:latin typeface="Georgia"/>
                <a:cs typeface="Georgia"/>
              </a:rPr>
              <a:t> </a:t>
            </a:r>
            <a:r>
              <a:rPr sz="1800" spc="114" dirty="0">
                <a:latin typeface="Georgia"/>
                <a:cs typeface="Georgia"/>
              </a:rPr>
              <a:t>i</a:t>
            </a:r>
            <a:r>
              <a:rPr sz="1800" spc="40" dirty="0">
                <a:latin typeface="Georgia"/>
                <a:cs typeface="Georgia"/>
              </a:rPr>
              <a:t> </a:t>
            </a:r>
            <a:r>
              <a:rPr sz="1800" spc="145" dirty="0">
                <a:latin typeface="Georgia"/>
                <a:cs typeface="Georgia"/>
              </a:rPr>
              <a:t>tuoi</a:t>
            </a:r>
            <a:r>
              <a:rPr sz="1800" spc="45" dirty="0">
                <a:latin typeface="Georgia"/>
                <a:cs typeface="Georgia"/>
              </a:rPr>
              <a:t> </a:t>
            </a:r>
            <a:r>
              <a:rPr sz="1800" spc="120" dirty="0">
                <a:latin typeface="Georgia"/>
                <a:cs typeface="Georgia"/>
              </a:rPr>
              <a:t>tirocini"</a:t>
            </a:r>
            <a:r>
              <a:rPr sz="1800" spc="40" dirty="0">
                <a:latin typeface="Georgia"/>
                <a:cs typeface="Georgia"/>
              </a:rPr>
              <a:t> </a:t>
            </a:r>
            <a:r>
              <a:rPr sz="1800" spc="125" dirty="0">
                <a:latin typeface="Georgia"/>
                <a:cs typeface="Georgia"/>
              </a:rPr>
              <a:t>per</a:t>
            </a:r>
            <a:endParaRPr sz="1800">
              <a:latin typeface="Georgia"/>
              <a:cs typeface="Georgia"/>
            </a:endParaRPr>
          </a:p>
          <a:p>
            <a:pPr marL="160655" marR="224154">
              <a:lnSpc>
                <a:spcPts val="2060"/>
              </a:lnSpc>
              <a:spcBef>
                <a:spcPts val="105"/>
              </a:spcBef>
            </a:pPr>
            <a:r>
              <a:rPr sz="1800" spc="125" dirty="0">
                <a:latin typeface="Georgia"/>
                <a:cs typeface="Georgia"/>
              </a:rPr>
              <a:t>visualizzare</a:t>
            </a:r>
            <a:r>
              <a:rPr sz="1800" spc="35" dirty="0">
                <a:latin typeface="Georgia"/>
                <a:cs typeface="Georgia"/>
              </a:rPr>
              <a:t> </a:t>
            </a:r>
            <a:r>
              <a:rPr sz="1800" spc="114" dirty="0">
                <a:latin typeface="Georgia"/>
                <a:cs typeface="Georgia"/>
              </a:rPr>
              <a:t>i</a:t>
            </a:r>
            <a:r>
              <a:rPr sz="1800" spc="20" dirty="0">
                <a:latin typeface="Georgia"/>
                <a:cs typeface="Georgia"/>
              </a:rPr>
              <a:t> </a:t>
            </a:r>
            <a:r>
              <a:rPr sz="1800" spc="135" dirty="0">
                <a:latin typeface="Georgia"/>
                <a:cs typeface="Georgia"/>
              </a:rPr>
              <a:t>dettagli</a:t>
            </a:r>
            <a:r>
              <a:rPr sz="1800" spc="20" dirty="0">
                <a:latin typeface="Georgia"/>
                <a:cs typeface="Georgia"/>
              </a:rPr>
              <a:t> </a:t>
            </a:r>
            <a:r>
              <a:rPr sz="1800" spc="75" dirty="0">
                <a:latin typeface="Georgia"/>
                <a:cs typeface="Georgia"/>
              </a:rPr>
              <a:t>e</a:t>
            </a:r>
            <a:r>
              <a:rPr sz="1800" spc="25" dirty="0">
                <a:latin typeface="Georgia"/>
                <a:cs typeface="Georgia"/>
              </a:rPr>
              <a:t> </a:t>
            </a:r>
            <a:r>
              <a:rPr sz="1800" spc="125" dirty="0">
                <a:latin typeface="Georgia"/>
                <a:cs typeface="Georgia"/>
              </a:rPr>
              <a:t>lo</a:t>
            </a:r>
            <a:r>
              <a:rPr sz="1800" spc="30" dirty="0">
                <a:latin typeface="Georgia"/>
                <a:cs typeface="Georgia"/>
              </a:rPr>
              <a:t> </a:t>
            </a:r>
            <a:r>
              <a:rPr sz="1800" spc="135" dirty="0">
                <a:latin typeface="Georgia"/>
                <a:cs typeface="Georgia"/>
              </a:rPr>
              <a:t>stato</a:t>
            </a:r>
            <a:r>
              <a:rPr sz="1800" spc="30" dirty="0">
                <a:latin typeface="Georgia"/>
                <a:cs typeface="Georgia"/>
              </a:rPr>
              <a:t> </a:t>
            </a:r>
            <a:r>
              <a:rPr sz="1800" spc="114" dirty="0">
                <a:latin typeface="Georgia"/>
                <a:cs typeface="Georgia"/>
              </a:rPr>
              <a:t>del</a:t>
            </a:r>
            <a:r>
              <a:rPr sz="1800" spc="35" dirty="0">
                <a:latin typeface="Georgia"/>
                <a:cs typeface="Georgia"/>
              </a:rPr>
              <a:t> </a:t>
            </a:r>
            <a:r>
              <a:rPr sz="1800" spc="135" dirty="0">
                <a:latin typeface="Georgia"/>
                <a:cs typeface="Georgia"/>
              </a:rPr>
              <a:t>Progetto</a:t>
            </a:r>
            <a:r>
              <a:rPr sz="1800" spc="20" dirty="0">
                <a:latin typeface="Georgia"/>
                <a:cs typeface="Georgia"/>
              </a:rPr>
              <a:t> </a:t>
            </a:r>
            <a:r>
              <a:rPr sz="1800" spc="114" dirty="0">
                <a:latin typeface="Georgia"/>
                <a:cs typeface="Georgia"/>
              </a:rPr>
              <a:t>Formativo </a:t>
            </a:r>
            <a:r>
              <a:rPr sz="1800" spc="135" dirty="0">
                <a:latin typeface="Georgia"/>
                <a:cs typeface="Georgia"/>
              </a:rPr>
              <a:t>richiesto</a:t>
            </a:r>
            <a:r>
              <a:rPr sz="1800" spc="20" dirty="0">
                <a:latin typeface="Georgia"/>
                <a:cs typeface="Georgia"/>
              </a:rPr>
              <a:t> </a:t>
            </a:r>
            <a:r>
              <a:rPr sz="1800" spc="110" dirty="0">
                <a:latin typeface="Georgia"/>
                <a:cs typeface="Georgia"/>
              </a:rPr>
              <a:t>da</a:t>
            </a:r>
            <a:r>
              <a:rPr sz="1800" spc="25" dirty="0">
                <a:latin typeface="Georgia"/>
                <a:cs typeface="Georgia"/>
              </a:rPr>
              <a:t> </a:t>
            </a:r>
            <a:r>
              <a:rPr sz="1800" spc="100" dirty="0">
                <a:latin typeface="Georgia"/>
                <a:cs typeface="Georgia"/>
              </a:rPr>
              <a:t>un’azienda.</a:t>
            </a:r>
            <a:endParaRPr sz="1800">
              <a:latin typeface="Georgia"/>
              <a:cs typeface="Georg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92715" y="5508009"/>
            <a:ext cx="6733540" cy="1404620"/>
          </a:xfrm>
          <a:prstGeom prst="rect">
            <a:avLst/>
          </a:prstGeom>
          <a:ln w="19075">
            <a:solidFill>
              <a:srgbClr val="F00D0B"/>
            </a:solidFill>
          </a:ln>
        </p:spPr>
        <p:txBody>
          <a:bodyPr vert="horz" wrap="square" lIns="0" tIns="167640" rIns="0" bIns="0" rtlCol="0">
            <a:spAutoFit/>
          </a:bodyPr>
          <a:lstStyle/>
          <a:p>
            <a:pPr marL="160655" marR="43180">
              <a:lnSpc>
                <a:spcPts val="2070"/>
              </a:lnSpc>
              <a:spcBef>
                <a:spcPts val="1320"/>
              </a:spcBef>
            </a:pPr>
            <a:r>
              <a:rPr sz="1800" spc="114" dirty="0">
                <a:solidFill>
                  <a:srgbClr val="F00D0B"/>
                </a:solidFill>
                <a:latin typeface="Georgia"/>
                <a:cs typeface="Georgia"/>
              </a:rPr>
              <a:t>AL</a:t>
            </a:r>
            <a:r>
              <a:rPr sz="1800" spc="-10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1800" dirty="0">
                <a:solidFill>
                  <a:srgbClr val="F00D0B"/>
                </a:solidFill>
                <a:latin typeface="Georgia"/>
                <a:cs typeface="Georgia"/>
              </a:rPr>
              <a:t>FINE</a:t>
            </a:r>
            <a:r>
              <a:rPr sz="1800" spc="-100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1800" dirty="0">
                <a:solidFill>
                  <a:srgbClr val="F00D0B"/>
                </a:solidFill>
                <a:latin typeface="Georgia"/>
                <a:cs typeface="Georgia"/>
              </a:rPr>
              <a:t>DI</a:t>
            </a:r>
            <a:r>
              <a:rPr sz="1800" spc="-9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1800" dirty="0">
                <a:solidFill>
                  <a:srgbClr val="F00D0B"/>
                </a:solidFill>
                <a:latin typeface="Georgia"/>
                <a:cs typeface="Georgia"/>
              </a:rPr>
              <a:t>CONSENTIRE</a:t>
            </a:r>
            <a:r>
              <a:rPr sz="1800" spc="-90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1800" spc="95" dirty="0">
                <a:solidFill>
                  <a:srgbClr val="F00D0B"/>
                </a:solidFill>
                <a:latin typeface="Georgia"/>
                <a:cs typeface="Georgia"/>
              </a:rPr>
              <a:t>ALLA</a:t>
            </a:r>
            <a:r>
              <a:rPr sz="1800" spc="-90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1800" spc="60" dirty="0">
                <a:solidFill>
                  <a:srgbClr val="F00D0B"/>
                </a:solidFill>
                <a:latin typeface="Georgia"/>
                <a:cs typeface="Georgia"/>
              </a:rPr>
              <a:t>STRUTTURA</a:t>
            </a:r>
            <a:r>
              <a:rPr sz="1800" spc="-9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1800" dirty="0">
                <a:solidFill>
                  <a:srgbClr val="F00D0B"/>
                </a:solidFill>
                <a:latin typeface="Georgia"/>
                <a:cs typeface="Georgia"/>
              </a:rPr>
              <a:t>DI</a:t>
            </a:r>
            <a:r>
              <a:rPr sz="1800" spc="-9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1800" spc="50" dirty="0">
                <a:solidFill>
                  <a:srgbClr val="F00D0B"/>
                </a:solidFill>
                <a:latin typeface="Georgia"/>
                <a:cs typeface="Georgia"/>
              </a:rPr>
              <a:t>CARICARE </a:t>
            </a:r>
            <a:r>
              <a:rPr sz="1800" dirty="0">
                <a:solidFill>
                  <a:srgbClr val="F00D0B"/>
                </a:solidFill>
                <a:latin typeface="Georgia"/>
                <a:cs typeface="Georgia"/>
              </a:rPr>
              <a:t>IL</a:t>
            </a:r>
            <a:r>
              <a:rPr sz="1800" spc="-60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1800" dirty="0">
                <a:solidFill>
                  <a:srgbClr val="F00D0B"/>
                </a:solidFill>
                <a:latin typeface="Georgia"/>
                <a:cs typeface="Georgia"/>
              </a:rPr>
              <a:t>PROGETTO</a:t>
            </a:r>
            <a:r>
              <a:rPr sz="1800" spc="-8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1800" dirty="0">
                <a:solidFill>
                  <a:srgbClr val="F00D0B"/>
                </a:solidFill>
                <a:latin typeface="Georgia"/>
                <a:cs typeface="Georgia"/>
              </a:rPr>
              <a:t>FORMATIVO</a:t>
            </a:r>
            <a:r>
              <a:rPr sz="1800" spc="-70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1800" dirty="0">
                <a:solidFill>
                  <a:srgbClr val="F00D0B"/>
                </a:solidFill>
                <a:latin typeface="Georgia"/>
                <a:cs typeface="Georgia"/>
              </a:rPr>
              <a:t>LO</a:t>
            </a:r>
            <a:r>
              <a:rPr sz="1800" spc="-5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1800" dirty="0">
                <a:solidFill>
                  <a:srgbClr val="F00D0B"/>
                </a:solidFill>
                <a:latin typeface="Georgia"/>
                <a:cs typeface="Georgia"/>
              </a:rPr>
              <a:t>STUDENTE</a:t>
            </a:r>
            <a:r>
              <a:rPr sz="1800" spc="-6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1800" spc="55" dirty="0">
                <a:solidFill>
                  <a:srgbClr val="F00D0B"/>
                </a:solidFill>
                <a:latin typeface="Georgia"/>
                <a:cs typeface="Georgia"/>
              </a:rPr>
              <a:t>È</a:t>
            </a:r>
            <a:r>
              <a:rPr sz="1800" spc="-6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1800" spc="-10" dirty="0">
                <a:solidFill>
                  <a:srgbClr val="F00D0B"/>
                </a:solidFill>
                <a:latin typeface="Georgia"/>
                <a:cs typeface="Georgia"/>
              </a:rPr>
              <a:t>TENUTO</a:t>
            </a:r>
            <a:endParaRPr sz="1800">
              <a:latin typeface="Georgia"/>
              <a:cs typeface="Georgia"/>
            </a:endParaRPr>
          </a:p>
          <a:p>
            <a:pPr marL="160655">
              <a:lnSpc>
                <a:spcPts val="1960"/>
              </a:lnSpc>
            </a:pPr>
            <a:r>
              <a:rPr sz="1800" spc="265" dirty="0">
                <a:solidFill>
                  <a:srgbClr val="F00D0B"/>
                </a:solidFill>
                <a:latin typeface="Georgia"/>
                <a:cs typeface="Georgia"/>
              </a:rPr>
              <a:t>A</a:t>
            </a:r>
            <a:r>
              <a:rPr sz="1800" spc="-80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1800" dirty="0">
                <a:solidFill>
                  <a:srgbClr val="F00D0B"/>
                </a:solidFill>
                <a:latin typeface="Georgia"/>
                <a:cs typeface="Georgia"/>
              </a:rPr>
              <a:t>COMUNICARE</a:t>
            </a:r>
            <a:r>
              <a:rPr sz="1800" spc="-70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1800" spc="-10" dirty="0">
                <a:solidFill>
                  <a:srgbClr val="F00D0B"/>
                </a:solidFill>
                <a:latin typeface="Georgia"/>
                <a:cs typeface="Georgia"/>
              </a:rPr>
              <a:t>ALL’AZIENDA:</a:t>
            </a:r>
            <a:endParaRPr sz="1800">
              <a:latin typeface="Georgia"/>
              <a:cs typeface="Georgia"/>
            </a:endParaRPr>
          </a:p>
          <a:p>
            <a:pPr marL="160655">
              <a:lnSpc>
                <a:spcPts val="2115"/>
              </a:lnSpc>
            </a:pPr>
            <a:r>
              <a:rPr sz="1800" spc="125" dirty="0">
                <a:latin typeface="Georgia"/>
                <a:cs typeface="Georgia"/>
              </a:rPr>
              <a:t>il</a:t>
            </a:r>
            <a:r>
              <a:rPr sz="1800" spc="40" dirty="0">
                <a:latin typeface="Georgia"/>
                <a:cs typeface="Georgia"/>
              </a:rPr>
              <a:t> </a:t>
            </a:r>
            <a:r>
              <a:rPr sz="1800" spc="150" dirty="0">
                <a:latin typeface="Georgia"/>
                <a:cs typeface="Georgia"/>
              </a:rPr>
              <a:t>proprio</a:t>
            </a:r>
            <a:r>
              <a:rPr sz="1800" spc="35" dirty="0">
                <a:latin typeface="Georgia"/>
                <a:cs typeface="Georgia"/>
              </a:rPr>
              <a:t> </a:t>
            </a:r>
            <a:r>
              <a:rPr sz="1800" spc="135" dirty="0">
                <a:latin typeface="Georgia"/>
                <a:cs typeface="Georgia"/>
              </a:rPr>
              <a:t>numero</a:t>
            </a:r>
            <a:r>
              <a:rPr sz="1800" spc="40" dirty="0">
                <a:latin typeface="Georgia"/>
                <a:cs typeface="Georgia"/>
              </a:rPr>
              <a:t> </a:t>
            </a:r>
            <a:r>
              <a:rPr sz="1800" spc="110" dirty="0">
                <a:latin typeface="Georgia"/>
                <a:cs typeface="Georgia"/>
              </a:rPr>
              <a:t>di</a:t>
            </a:r>
            <a:r>
              <a:rPr sz="1800" spc="30" dirty="0">
                <a:latin typeface="Georgia"/>
                <a:cs typeface="Georgia"/>
              </a:rPr>
              <a:t> </a:t>
            </a:r>
            <a:r>
              <a:rPr sz="1800" spc="135" dirty="0">
                <a:latin typeface="Georgia"/>
                <a:cs typeface="Georgia"/>
              </a:rPr>
              <a:t>matricola</a:t>
            </a:r>
            <a:r>
              <a:rPr sz="1800" spc="40" dirty="0">
                <a:latin typeface="Georgia"/>
                <a:cs typeface="Georgia"/>
              </a:rPr>
              <a:t> </a:t>
            </a:r>
            <a:r>
              <a:rPr sz="1800" spc="75" dirty="0">
                <a:latin typeface="Georgia"/>
                <a:cs typeface="Georgia"/>
              </a:rPr>
              <a:t>e</a:t>
            </a:r>
            <a:r>
              <a:rPr sz="1800" spc="30" dirty="0">
                <a:latin typeface="Georgia"/>
                <a:cs typeface="Georgia"/>
              </a:rPr>
              <a:t> </a:t>
            </a:r>
            <a:r>
              <a:rPr sz="1800" spc="125" dirty="0">
                <a:latin typeface="Georgia"/>
                <a:cs typeface="Georgia"/>
              </a:rPr>
              <a:t>il</a:t>
            </a:r>
            <a:r>
              <a:rPr sz="1800" spc="30" dirty="0">
                <a:latin typeface="Georgia"/>
                <a:cs typeface="Georgia"/>
              </a:rPr>
              <a:t> </a:t>
            </a:r>
            <a:r>
              <a:rPr sz="1800" spc="110" dirty="0">
                <a:latin typeface="Georgia"/>
                <a:cs typeface="Georgia"/>
              </a:rPr>
              <a:t>Codice</a:t>
            </a:r>
            <a:r>
              <a:rPr sz="1800" spc="45" dirty="0">
                <a:latin typeface="Georgia"/>
                <a:cs typeface="Georgia"/>
              </a:rPr>
              <a:t> </a:t>
            </a:r>
            <a:r>
              <a:rPr sz="1800" spc="95" dirty="0">
                <a:latin typeface="Georgia"/>
                <a:cs typeface="Georgia"/>
              </a:rPr>
              <a:t>Fiscale</a:t>
            </a:r>
            <a:endParaRPr sz="18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55644" y="576003"/>
            <a:ext cx="6624955" cy="1332230"/>
          </a:xfrm>
          <a:prstGeom prst="rect">
            <a:avLst/>
          </a:prstGeom>
          <a:ln w="19075">
            <a:solidFill>
              <a:srgbClr val="F00D0B"/>
            </a:solidFill>
          </a:ln>
        </p:spPr>
        <p:txBody>
          <a:bodyPr vert="horz" wrap="square" lIns="0" tIns="185420" rIns="0" bIns="0" rtlCol="0">
            <a:spAutoFit/>
          </a:bodyPr>
          <a:lstStyle/>
          <a:p>
            <a:pPr marL="358775">
              <a:lnSpc>
                <a:spcPts val="2110"/>
              </a:lnSpc>
              <a:spcBef>
                <a:spcPts val="1460"/>
              </a:spcBef>
            </a:pPr>
            <a:r>
              <a:rPr sz="1800" spc="90" dirty="0">
                <a:solidFill>
                  <a:srgbClr val="F00D0B"/>
                </a:solidFill>
                <a:latin typeface="Georgia"/>
                <a:cs typeface="Georgia"/>
              </a:rPr>
              <a:t>OGGETTO</a:t>
            </a:r>
            <a:r>
              <a:rPr sz="1800" spc="50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1800" spc="-10" dirty="0">
                <a:solidFill>
                  <a:srgbClr val="F00D0B"/>
                </a:solidFill>
                <a:latin typeface="Georgia"/>
                <a:cs typeface="Georgia"/>
              </a:rPr>
              <a:t>EMAIL:</a:t>
            </a:r>
            <a:endParaRPr sz="1800">
              <a:latin typeface="Georgia"/>
              <a:cs typeface="Georgia"/>
            </a:endParaRPr>
          </a:p>
          <a:p>
            <a:pPr marL="358775" marR="640080">
              <a:lnSpc>
                <a:spcPts val="2060"/>
              </a:lnSpc>
              <a:spcBef>
                <a:spcPts val="105"/>
              </a:spcBef>
            </a:pPr>
            <a:r>
              <a:rPr sz="1800" spc="-175" dirty="0">
                <a:latin typeface="Georgia"/>
                <a:cs typeface="Georgia"/>
              </a:rPr>
              <a:t>-</a:t>
            </a:r>
            <a:r>
              <a:rPr sz="1800" spc="50" dirty="0">
                <a:latin typeface="Georgia"/>
                <a:cs typeface="Georgia"/>
              </a:rPr>
              <a:t> </a:t>
            </a:r>
            <a:r>
              <a:rPr sz="1800" spc="70" dirty="0">
                <a:latin typeface="Georgia"/>
                <a:cs typeface="Georgia"/>
              </a:rPr>
              <a:t>DOCUMENTI</a:t>
            </a:r>
            <a:r>
              <a:rPr sz="1800" spc="45" dirty="0">
                <a:latin typeface="Georgia"/>
                <a:cs typeface="Georgia"/>
              </a:rPr>
              <a:t> </a:t>
            </a:r>
            <a:r>
              <a:rPr sz="1800" spc="110" dirty="0">
                <a:latin typeface="Georgia"/>
                <a:cs typeface="Georgia"/>
              </a:rPr>
              <a:t>CHIUSURA</a:t>
            </a:r>
            <a:r>
              <a:rPr sz="1800" spc="45" dirty="0">
                <a:latin typeface="Georgia"/>
                <a:cs typeface="Georgia"/>
              </a:rPr>
              <a:t> </a:t>
            </a:r>
            <a:r>
              <a:rPr sz="1800" spc="80" dirty="0">
                <a:latin typeface="Georgia"/>
                <a:cs typeface="Georgia"/>
              </a:rPr>
              <a:t>TIROCINIO</a:t>
            </a:r>
            <a:r>
              <a:rPr sz="1800" spc="45" dirty="0">
                <a:latin typeface="Georgia"/>
                <a:cs typeface="Georgia"/>
              </a:rPr>
              <a:t> </a:t>
            </a:r>
            <a:r>
              <a:rPr sz="1800" dirty="0">
                <a:latin typeface="Georgia"/>
                <a:cs typeface="Georgia"/>
              </a:rPr>
              <a:t>–</a:t>
            </a:r>
            <a:r>
              <a:rPr sz="1800" spc="40" dirty="0">
                <a:latin typeface="Georgia"/>
                <a:cs typeface="Georgia"/>
              </a:rPr>
              <a:t> </a:t>
            </a:r>
            <a:r>
              <a:rPr sz="1800" dirty="0">
                <a:latin typeface="Georgia"/>
                <a:cs typeface="Georgia"/>
              </a:rPr>
              <a:t>NOME</a:t>
            </a:r>
            <a:r>
              <a:rPr sz="1800" spc="50" dirty="0">
                <a:latin typeface="Georgia"/>
                <a:cs typeface="Georgia"/>
              </a:rPr>
              <a:t> </a:t>
            </a:r>
            <a:r>
              <a:rPr sz="1800" spc="5" dirty="0">
                <a:latin typeface="Georgia"/>
                <a:cs typeface="Georgia"/>
              </a:rPr>
              <a:t>E </a:t>
            </a:r>
            <a:r>
              <a:rPr sz="1800" spc="60" dirty="0">
                <a:latin typeface="Georgia"/>
                <a:cs typeface="Georgia"/>
              </a:rPr>
              <a:t>COGNOME</a:t>
            </a:r>
            <a:r>
              <a:rPr sz="1800" spc="45" dirty="0">
                <a:latin typeface="Georgia"/>
                <a:cs typeface="Georgia"/>
              </a:rPr>
              <a:t> </a:t>
            </a:r>
            <a:r>
              <a:rPr sz="1800" spc="90" dirty="0">
                <a:latin typeface="Georgia"/>
                <a:cs typeface="Georgia"/>
              </a:rPr>
              <a:t>STUDENTE</a:t>
            </a:r>
            <a:endParaRPr sz="1800">
              <a:latin typeface="Georgia"/>
              <a:cs typeface="Georg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55644" y="2124006"/>
            <a:ext cx="6624955" cy="1368425"/>
          </a:xfrm>
          <a:prstGeom prst="rect">
            <a:avLst/>
          </a:prstGeom>
          <a:ln w="19075">
            <a:solidFill>
              <a:srgbClr val="F00D0B"/>
            </a:solidFill>
          </a:ln>
        </p:spPr>
        <p:txBody>
          <a:bodyPr vert="horz" wrap="square" lIns="0" tIns="95885" rIns="0" bIns="0" rtlCol="0">
            <a:spAutoFit/>
          </a:bodyPr>
          <a:lstStyle/>
          <a:p>
            <a:pPr marL="358140">
              <a:lnSpc>
                <a:spcPts val="2350"/>
              </a:lnSpc>
              <a:spcBef>
                <a:spcPts val="755"/>
              </a:spcBef>
            </a:pPr>
            <a:r>
              <a:rPr sz="2000" spc="114" dirty="0">
                <a:solidFill>
                  <a:srgbClr val="F00D0B"/>
                </a:solidFill>
                <a:latin typeface="Georgia"/>
                <a:cs typeface="Georgia"/>
              </a:rPr>
              <a:t>TESTO</a:t>
            </a:r>
            <a:r>
              <a:rPr sz="2000" spc="3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2000" spc="45" dirty="0">
                <a:solidFill>
                  <a:srgbClr val="F00D0B"/>
                </a:solidFill>
                <a:latin typeface="Georgia"/>
                <a:cs typeface="Georgia"/>
              </a:rPr>
              <a:t>EMAIL:</a:t>
            </a:r>
            <a:endParaRPr sz="2000" dirty="0">
              <a:latin typeface="Georgia"/>
              <a:cs typeface="Georgia"/>
            </a:endParaRPr>
          </a:p>
          <a:p>
            <a:pPr marL="494030" indent="-135890">
              <a:lnSpc>
                <a:spcPts val="2295"/>
              </a:lnSpc>
              <a:buChar char="-"/>
              <a:tabLst>
                <a:tab pos="494030" algn="l"/>
              </a:tabLst>
            </a:pPr>
            <a:r>
              <a:rPr sz="2000" spc="-20" dirty="0">
                <a:latin typeface="Georgia"/>
                <a:cs typeface="Georgia"/>
              </a:rPr>
              <a:t>NOME</a:t>
            </a:r>
            <a:endParaRPr sz="2000" dirty="0">
              <a:latin typeface="Georgia"/>
              <a:cs typeface="Georgia"/>
            </a:endParaRPr>
          </a:p>
          <a:p>
            <a:pPr marL="494030" indent="-135890">
              <a:lnSpc>
                <a:spcPts val="2290"/>
              </a:lnSpc>
              <a:buChar char="-"/>
              <a:tabLst>
                <a:tab pos="494030" algn="l"/>
              </a:tabLst>
            </a:pPr>
            <a:r>
              <a:rPr sz="2000" spc="55" dirty="0">
                <a:latin typeface="Georgia"/>
                <a:cs typeface="Georgia"/>
              </a:rPr>
              <a:t>COGNOME</a:t>
            </a:r>
            <a:endParaRPr sz="2000" dirty="0">
              <a:latin typeface="Georgia"/>
              <a:cs typeface="Georgia"/>
            </a:endParaRPr>
          </a:p>
          <a:p>
            <a:pPr marL="494030" indent="-135890">
              <a:lnSpc>
                <a:spcPts val="2345"/>
              </a:lnSpc>
              <a:buChar char="-"/>
              <a:tabLst>
                <a:tab pos="494030" algn="l"/>
              </a:tabLst>
            </a:pPr>
            <a:r>
              <a:rPr sz="2000" spc="110" dirty="0">
                <a:latin typeface="Georgia"/>
                <a:cs typeface="Georgia"/>
              </a:rPr>
              <a:t>MATRICOLA</a:t>
            </a:r>
            <a:endParaRPr sz="2000" dirty="0">
              <a:latin typeface="Georgia"/>
              <a:cs typeface="Georg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22300" y="6409024"/>
            <a:ext cx="8594090" cy="63246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812289" marR="5080" indent="-1800225">
              <a:lnSpc>
                <a:spcPts val="2290"/>
              </a:lnSpc>
              <a:spcBef>
                <a:spcPts val="340"/>
              </a:spcBef>
              <a:tabLst>
                <a:tab pos="581025" algn="l"/>
                <a:tab pos="3075940" algn="l"/>
                <a:tab pos="3939540" algn="l"/>
                <a:tab pos="4519930" algn="l"/>
                <a:tab pos="4886325" algn="l"/>
                <a:tab pos="5388610" algn="l"/>
                <a:tab pos="6129020" algn="l"/>
                <a:tab pos="7407275" algn="l"/>
                <a:tab pos="7710170" algn="l"/>
              </a:tabLst>
            </a:pPr>
            <a:r>
              <a:rPr sz="2050" i="1" dirty="0">
                <a:solidFill>
                  <a:srgbClr val="F00D0B"/>
                </a:solidFill>
                <a:latin typeface="Georgia"/>
                <a:cs typeface="Georgia"/>
              </a:rPr>
              <a:t>L</a:t>
            </a:r>
            <a:r>
              <a:rPr sz="2050" i="1" spc="-10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2050" i="1" spc="225" dirty="0">
                <a:solidFill>
                  <a:srgbClr val="F00D0B"/>
                </a:solidFill>
                <a:latin typeface="Georgia"/>
                <a:cs typeface="Georgia"/>
              </a:rPr>
              <a:t>A</a:t>
            </a:r>
            <a:r>
              <a:rPr sz="2050" i="1" dirty="0">
                <a:solidFill>
                  <a:srgbClr val="F00D0B"/>
                </a:solidFill>
                <a:latin typeface="Georgia"/>
                <a:cs typeface="Georgia"/>
              </a:rPr>
              <a:t>	</a:t>
            </a:r>
            <a:r>
              <a:rPr sz="2050" i="1" spc="60" dirty="0">
                <a:solidFill>
                  <a:srgbClr val="F00D0B"/>
                </a:solidFill>
                <a:latin typeface="Georgia"/>
                <a:cs typeface="Georgia"/>
              </a:rPr>
              <a:t>D</a:t>
            </a:r>
            <a:r>
              <a:rPr sz="2050" i="1" spc="-150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2050" i="1" dirty="0">
                <a:solidFill>
                  <a:srgbClr val="F00D0B"/>
                </a:solidFill>
                <a:latin typeface="Georgia"/>
                <a:cs typeface="Georgia"/>
              </a:rPr>
              <a:t>O</a:t>
            </a:r>
            <a:r>
              <a:rPr sz="2050" i="1" spc="-130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2050" i="1" spc="114" dirty="0">
                <a:solidFill>
                  <a:srgbClr val="F00D0B"/>
                </a:solidFill>
                <a:latin typeface="Georgia"/>
                <a:cs typeface="Georgia"/>
              </a:rPr>
              <a:t>C</a:t>
            </a:r>
            <a:r>
              <a:rPr sz="2050" i="1" spc="-14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2050" i="1" spc="75" dirty="0">
                <a:solidFill>
                  <a:srgbClr val="F00D0B"/>
                </a:solidFill>
                <a:latin typeface="Georgia"/>
                <a:cs typeface="Georgia"/>
              </a:rPr>
              <a:t>U</a:t>
            </a:r>
            <a:r>
              <a:rPr sz="2050" i="1" spc="-14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2050" i="1" spc="-140" dirty="0">
                <a:solidFill>
                  <a:srgbClr val="F00D0B"/>
                </a:solidFill>
                <a:latin typeface="Georgia"/>
                <a:cs typeface="Georgia"/>
              </a:rPr>
              <a:t>M</a:t>
            </a:r>
            <a:r>
              <a:rPr sz="2050" i="1" spc="-13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2050" i="1" dirty="0">
                <a:solidFill>
                  <a:srgbClr val="F00D0B"/>
                </a:solidFill>
                <a:latin typeface="Georgia"/>
                <a:cs typeface="Georgia"/>
              </a:rPr>
              <a:t>E</a:t>
            </a:r>
            <a:r>
              <a:rPr sz="2050" i="1" spc="-13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2050" i="1" spc="75" dirty="0">
                <a:solidFill>
                  <a:srgbClr val="F00D0B"/>
                </a:solidFill>
                <a:latin typeface="Georgia"/>
                <a:cs typeface="Georgia"/>
              </a:rPr>
              <a:t>N</a:t>
            </a:r>
            <a:r>
              <a:rPr sz="2050" i="1" spc="-13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2050" i="1" spc="370" dirty="0">
                <a:solidFill>
                  <a:srgbClr val="F00D0B"/>
                </a:solidFill>
                <a:latin typeface="Georgia"/>
                <a:cs typeface="Georgia"/>
              </a:rPr>
              <a:t>TAZ</a:t>
            </a:r>
            <a:r>
              <a:rPr sz="2050" i="1" spc="-13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2050" i="1" dirty="0">
                <a:solidFill>
                  <a:srgbClr val="F00D0B"/>
                </a:solidFill>
                <a:latin typeface="Georgia"/>
                <a:cs typeface="Georgia"/>
              </a:rPr>
              <a:t>I</a:t>
            </a:r>
            <a:r>
              <a:rPr sz="2050" i="1" spc="-13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2050" i="1" dirty="0">
                <a:solidFill>
                  <a:srgbClr val="F00D0B"/>
                </a:solidFill>
                <a:latin typeface="Georgia"/>
                <a:cs typeface="Georgia"/>
              </a:rPr>
              <a:t>O</a:t>
            </a:r>
            <a:r>
              <a:rPr sz="2050" i="1" spc="-140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2050" i="1" spc="75" dirty="0">
                <a:solidFill>
                  <a:srgbClr val="F00D0B"/>
                </a:solidFill>
                <a:latin typeface="Georgia"/>
                <a:cs typeface="Georgia"/>
              </a:rPr>
              <a:t>N</a:t>
            </a:r>
            <a:r>
              <a:rPr sz="2050" i="1" spc="-13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2050" i="1" spc="-50" dirty="0">
                <a:solidFill>
                  <a:srgbClr val="F00D0B"/>
                </a:solidFill>
                <a:latin typeface="Georgia"/>
                <a:cs typeface="Georgia"/>
              </a:rPr>
              <a:t>E</a:t>
            </a:r>
            <a:r>
              <a:rPr sz="2050" i="1" dirty="0">
                <a:solidFill>
                  <a:srgbClr val="F00D0B"/>
                </a:solidFill>
                <a:latin typeface="Georgia"/>
                <a:cs typeface="Georgia"/>
              </a:rPr>
              <a:t>	</a:t>
            </a:r>
            <a:r>
              <a:rPr sz="2050" i="1" spc="285" dirty="0">
                <a:solidFill>
                  <a:srgbClr val="F00D0B"/>
                </a:solidFill>
                <a:latin typeface="Georgia"/>
                <a:cs typeface="Georgia"/>
              </a:rPr>
              <a:t>VA</a:t>
            </a:r>
            <a:r>
              <a:rPr sz="2050" i="1" dirty="0">
                <a:solidFill>
                  <a:srgbClr val="F00D0B"/>
                </a:solidFill>
                <a:latin typeface="Georgia"/>
                <a:cs typeface="Georgia"/>
              </a:rPr>
              <a:t>	I</a:t>
            </a:r>
            <a:r>
              <a:rPr sz="2050" i="1" spc="-14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2050" i="1" spc="75" dirty="0">
                <a:solidFill>
                  <a:srgbClr val="F00D0B"/>
                </a:solidFill>
                <a:latin typeface="Georgia"/>
                <a:cs typeface="Georgia"/>
              </a:rPr>
              <a:t>N</a:t>
            </a:r>
            <a:r>
              <a:rPr sz="2050" i="1" spc="-140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2050" i="1" spc="290" dirty="0">
                <a:solidFill>
                  <a:srgbClr val="F00D0B"/>
                </a:solidFill>
                <a:latin typeface="Georgia"/>
                <a:cs typeface="Georgia"/>
              </a:rPr>
              <a:t>VI</a:t>
            </a:r>
            <a:r>
              <a:rPr sz="2050" i="1" spc="-13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2050" i="1" spc="360" dirty="0">
                <a:solidFill>
                  <a:srgbClr val="F00D0B"/>
                </a:solidFill>
                <a:latin typeface="Georgia"/>
                <a:cs typeface="Georgia"/>
              </a:rPr>
              <a:t>ATA</a:t>
            </a:r>
            <a:r>
              <a:rPr sz="2050" i="1" dirty="0">
                <a:solidFill>
                  <a:srgbClr val="F00D0B"/>
                </a:solidFill>
                <a:latin typeface="Georgia"/>
                <a:cs typeface="Georgia"/>
              </a:rPr>
              <a:t>	E</a:t>
            </a:r>
            <a:r>
              <a:rPr sz="2050" i="1" spc="-14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2050" i="1" spc="75" dirty="0">
                <a:solidFill>
                  <a:srgbClr val="F00D0B"/>
                </a:solidFill>
                <a:latin typeface="Georgia"/>
                <a:cs typeface="Georgia"/>
              </a:rPr>
              <a:t>N</a:t>
            </a:r>
            <a:r>
              <a:rPr sz="2050" i="1" spc="-13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2050" i="1" spc="135" dirty="0">
                <a:solidFill>
                  <a:srgbClr val="F00D0B"/>
                </a:solidFill>
                <a:latin typeface="Georgia"/>
                <a:cs typeface="Georgia"/>
              </a:rPr>
              <a:t>T</a:t>
            </a:r>
            <a:r>
              <a:rPr sz="2050" i="1" spc="-13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2050" i="1" spc="200" dirty="0">
                <a:solidFill>
                  <a:srgbClr val="F00D0B"/>
                </a:solidFill>
                <a:latin typeface="Georgia"/>
                <a:cs typeface="Georgia"/>
              </a:rPr>
              <a:t>RO</a:t>
            </a:r>
            <a:r>
              <a:rPr sz="2050" i="1" dirty="0">
                <a:solidFill>
                  <a:srgbClr val="F00D0B"/>
                </a:solidFill>
                <a:latin typeface="Georgia"/>
                <a:cs typeface="Georgia"/>
              </a:rPr>
              <a:t>	</a:t>
            </a:r>
            <a:r>
              <a:rPr sz="2050" i="1" spc="270" dirty="0">
                <a:solidFill>
                  <a:srgbClr val="F00D0B"/>
                </a:solidFill>
                <a:latin typeface="Georgia"/>
                <a:cs typeface="Georgia"/>
              </a:rPr>
              <a:t>1</a:t>
            </a:r>
            <a:r>
              <a:rPr sz="2050" i="1" dirty="0">
                <a:solidFill>
                  <a:srgbClr val="F00D0B"/>
                </a:solidFill>
                <a:latin typeface="Georgia"/>
                <a:cs typeface="Georgia"/>
              </a:rPr>
              <a:t>	</a:t>
            </a:r>
            <a:r>
              <a:rPr sz="2050" i="1" spc="-140" dirty="0">
                <a:solidFill>
                  <a:srgbClr val="F00D0B"/>
                </a:solidFill>
                <a:latin typeface="Georgia"/>
                <a:cs typeface="Georgia"/>
              </a:rPr>
              <a:t>M </a:t>
            </a:r>
            <a:r>
              <a:rPr sz="2050" i="1" dirty="0">
                <a:solidFill>
                  <a:srgbClr val="F00D0B"/>
                </a:solidFill>
                <a:latin typeface="Georgia"/>
                <a:cs typeface="Georgia"/>
              </a:rPr>
              <a:t>E</a:t>
            </a:r>
            <a:r>
              <a:rPr sz="2050" i="1" spc="-14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2050" i="1" spc="135" dirty="0">
                <a:solidFill>
                  <a:srgbClr val="F00D0B"/>
                </a:solidFill>
                <a:latin typeface="Georgia"/>
                <a:cs typeface="Georgia"/>
              </a:rPr>
              <a:t>S</a:t>
            </a:r>
            <a:r>
              <a:rPr sz="2050" i="1" spc="-130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2050" i="1" spc="-50" dirty="0">
                <a:solidFill>
                  <a:srgbClr val="F00D0B"/>
                </a:solidFill>
                <a:latin typeface="Georgia"/>
                <a:cs typeface="Georgia"/>
              </a:rPr>
              <a:t>E </a:t>
            </a:r>
            <a:r>
              <a:rPr sz="2050" i="1" spc="320" dirty="0">
                <a:solidFill>
                  <a:srgbClr val="F00D0B"/>
                </a:solidFill>
                <a:latin typeface="Georgia"/>
                <a:cs typeface="Georgia"/>
              </a:rPr>
              <a:t>DAL</a:t>
            </a:r>
            <a:r>
              <a:rPr sz="2050" i="1" spc="-140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2050" i="1" dirty="0">
                <a:solidFill>
                  <a:srgbClr val="F00D0B"/>
                </a:solidFill>
                <a:latin typeface="Georgia"/>
                <a:cs typeface="Georgia"/>
              </a:rPr>
              <a:t>L</a:t>
            </a:r>
            <a:r>
              <a:rPr sz="2050" i="1" spc="-10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2050" i="1" spc="225" dirty="0">
                <a:solidFill>
                  <a:srgbClr val="F00D0B"/>
                </a:solidFill>
                <a:latin typeface="Georgia"/>
                <a:cs typeface="Georgia"/>
              </a:rPr>
              <a:t>A</a:t>
            </a:r>
            <a:r>
              <a:rPr sz="2050" i="1" dirty="0">
                <a:solidFill>
                  <a:srgbClr val="F00D0B"/>
                </a:solidFill>
                <a:latin typeface="Georgia"/>
                <a:cs typeface="Georgia"/>
              </a:rPr>
              <a:t>	</a:t>
            </a:r>
            <a:r>
              <a:rPr sz="2050" i="1" spc="135" dirty="0">
                <a:solidFill>
                  <a:srgbClr val="F00D0B"/>
                </a:solidFill>
                <a:latin typeface="Georgia"/>
                <a:cs typeface="Georgia"/>
              </a:rPr>
              <a:t>S</a:t>
            </a:r>
            <a:r>
              <a:rPr sz="2050" i="1" spc="-14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2050" i="1" dirty="0">
                <a:solidFill>
                  <a:srgbClr val="F00D0B"/>
                </a:solidFill>
                <a:latin typeface="Georgia"/>
                <a:cs typeface="Georgia"/>
              </a:rPr>
              <a:t>E</a:t>
            </a:r>
            <a:r>
              <a:rPr sz="2050" i="1" spc="-14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2050" i="1" spc="135" dirty="0">
                <a:solidFill>
                  <a:srgbClr val="F00D0B"/>
                </a:solidFill>
                <a:latin typeface="Georgia"/>
                <a:cs typeface="Georgia"/>
              </a:rPr>
              <a:t>S</a:t>
            </a:r>
            <a:r>
              <a:rPr sz="2050" i="1" spc="-130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2050" i="1" spc="135" dirty="0">
                <a:solidFill>
                  <a:srgbClr val="F00D0B"/>
                </a:solidFill>
                <a:latin typeface="Georgia"/>
                <a:cs typeface="Georgia"/>
              </a:rPr>
              <a:t>S</a:t>
            </a:r>
            <a:r>
              <a:rPr sz="2050" i="1" spc="-14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2050" i="1" dirty="0">
                <a:solidFill>
                  <a:srgbClr val="F00D0B"/>
                </a:solidFill>
                <a:latin typeface="Georgia"/>
                <a:cs typeface="Georgia"/>
              </a:rPr>
              <a:t>I</a:t>
            </a:r>
            <a:r>
              <a:rPr sz="2050" i="1" spc="-13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2050" i="1" dirty="0">
                <a:solidFill>
                  <a:srgbClr val="F00D0B"/>
                </a:solidFill>
                <a:latin typeface="Georgia"/>
                <a:cs typeface="Georgia"/>
              </a:rPr>
              <a:t>O</a:t>
            </a:r>
            <a:r>
              <a:rPr sz="2050" i="1" spc="-140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2050" i="1" spc="75" dirty="0">
                <a:solidFill>
                  <a:srgbClr val="F00D0B"/>
                </a:solidFill>
                <a:latin typeface="Georgia"/>
                <a:cs typeface="Georgia"/>
              </a:rPr>
              <a:t>N</a:t>
            </a:r>
            <a:r>
              <a:rPr sz="2050" i="1" spc="-130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2050" i="1" spc="-50" dirty="0">
                <a:solidFill>
                  <a:srgbClr val="F00D0B"/>
                </a:solidFill>
                <a:latin typeface="Georgia"/>
                <a:cs typeface="Georgia"/>
              </a:rPr>
              <a:t>E</a:t>
            </a:r>
            <a:r>
              <a:rPr sz="2050" i="1" dirty="0">
                <a:solidFill>
                  <a:srgbClr val="F00D0B"/>
                </a:solidFill>
                <a:latin typeface="Georgia"/>
                <a:cs typeface="Georgia"/>
              </a:rPr>
              <a:t>	</a:t>
            </a:r>
            <a:r>
              <a:rPr sz="2050" i="1" spc="60" dirty="0">
                <a:solidFill>
                  <a:srgbClr val="F00D0B"/>
                </a:solidFill>
                <a:latin typeface="Georgia"/>
                <a:cs typeface="Georgia"/>
              </a:rPr>
              <a:t>D</a:t>
            </a:r>
            <a:r>
              <a:rPr sz="2050" i="1" spc="-15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2050" i="1" spc="-50" dirty="0">
                <a:solidFill>
                  <a:srgbClr val="F00D0B"/>
                </a:solidFill>
                <a:latin typeface="Georgia"/>
                <a:cs typeface="Georgia"/>
              </a:rPr>
              <a:t>I</a:t>
            </a:r>
            <a:r>
              <a:rPr sz="2050" i="1" dirty="0">
                <a:solidFill>
                  <a:srgbClr val="F00D0B"/>
                </a:solidFill>
                <a:latin typeface="Georgia"/>
                <a:cs typeface="Georgia"/>
              </a:rPr>
              <a:t>	L</a:t>
            </a:r>
            <a:r>
              <a:rPr sz="2050" i="1" spc="-10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2050" i="1" spc="300" dirty="0">
                <a:solidFill>
                  <a:srgbClr val="F00D0B"/>
                </a:solidFill>
                <a:latin typeface="Georgia"/>
                <a:cs typeface="Georgia"/>
              </a:rPr>
              <a:t>AU</a:t>
            </a:r>
            <a:r>
              <a:rPr sz="2050" i="1" spc="-13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2050" i="1" spc="114" dirty="0">
                <a:solidFill>
                  <a:srgbClr val="F00D0B"/>
                </a:solidFill>
                <a:latin typeface="Georgia"/>
                <a:cs typeface="Georgia"/>
              </a:rPr>
              <a:t>R</a:t>
            </a:r>
            <a:r>
              <a:rPr sz="2050" i="1" spc="-13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2050" i="1" dirty="0">
                <a:solidFill>
                  <a:srgbClr val="F00D0B"/>
                </a:solidFill>
                <a:latin typeface="Georgia"/>
                <a:cs typeface="Georgia"/>
              </a:rPr>
              <a:t>E</a:t>
            </a:r>
            <a:r>
              <a:rPr sz="2050" i="1" spc="-150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2050" i="1" spc="275" dirty="0">
                <a:solidFill>
                  <a:srgbClr val="F00D0B"/>
                </a:solidFill>
                <a:latin typeface="Georgia"/>
                <a:cs typeface="Georgia"/>
              </a:rPr>
              <a:t>A</a:t>
            </a:r>
            <a:r>
              <a:rPr sz="2050" i="1" spc="-95" dirty="0">
                <a:solidFill>
                  <a:srgbClr val="F00D0B"/>
                </a:solidFill>
                <a:latin typeface="Georgia"/>
                <a:cs typeface="Georgia"/>
              </a:rPr>
              <a:t> </a:t>
            </a:r>
            <a:r>
              <a:rPr sz="2050" i="1" spc="-50" dirty="0">
                <a:solidFill>
                  <a:srgbClr val="F00D0B"/>
                </a:solidFill>
                <a:latin typeface="Georgia"/>
                <a:cs typeface="Georgia"/>
              </a:rPr>
              <a:t>.</a:t>
            </a:r>
            <a:endParaRPr sz="2050" dirty="0">
              <a:latin typeface="Georgia"/>
              <a:cs typeface="Georgi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47631" y="6257055"/>
            <a:ext cx="9986645" cy="1073150"/>
          </a:xfrm>
          <a:custGeom>
            <a:avLst/>
            <a:gdLst/>
            <a:ahLst/>
            <a:cxnLst/>
            <a:rect l="l" t="t" r="r" b="b"/>
            <a:pathLst>
              <a:path w="9986645" h="1073150">
                <a:moveTo>
                  <a:pt x="15836" y="29514"/>
                </a:moveTo>
                <a:lnTo>
                  <a:pt x="9986403" y="0"/>
                </a:lnTo>
                <a:lnTo>
                  <a:pt x="9970566" y="1043279"/>
                </a:lnTo>
                <a:lnTo>
                  <a:pt x="0" y="1072794"/>
                </a:lnTo>
                <a:lnTo>
                  <a:pt x="15836" y="29514"/>
                </a:lnTo>
                <a:close/>
              </a:path>
            </a:pathLst>
          </a:custGeom>
          <a:ln w="38163">
            <a:solidFill>
              <a:srgbClr val="F00D0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17334" y="1897501"/>
            <a:ext cx="2561590" cy="2063129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84455" marR="75565" indent="2540" algn="ctr">
              <a:lnSpc>
                <a:spcPct val="95800"/>
              </a:lnSpc>
              <a:spcBef>
                <a:spcPts val="220"/>
              </a:spcBef>
            </a:pPr>
            <a:r>
              <a:rPr sz="2400" spc="135" dirty="0">
                <a:latin typeface="Georgia"/>
                <a:cs typeface="Georgia"/>
              </a:rPr>
              <a:t>PER</a:t>
            </a:r>
            <a:r>
              <a:rPr sz="2400" spc="25" dirty="0">
                <a:latin typeface="Georgia"/>
                <a:cs typeface="Georgia"/>
              </a:rPr>
              <a:t> </a:t>
            </a:r>
            <a:r>
              <a:rPr sz="2400" spc="170" dirty="0">
                <a:latin typeface="Georgia"/>
                <a:cs typeface="Georgia"/>
              </a:rPr>
              <a:t>LA </a:t>
            </a:r>
            <a:r>
              <a:rPr sz="2400" spc="110" dirty="0">
                <a:latin typeface="Georgia"/>
                <a:cs typeface="Georgia"/>
              </a:rPr>
              <a:t>CONCLUSIONE </a:t>
            </a:r>
            <a:r>
              <a:rPr sz="2400" spc="170" dirty="0">
                <a:latin typeface="Georgia"/>
                <a:cs typeface="Georgia"/>
              </a:rPr>
              <a:t>INVIARE</a:t>
            </a:r>
            <a:r>
              <a:rPr sz="2400" spc="35" dirty="0">
                <a:latin typeface="Georgia"/>
                <a:cs typeface="Georgia"/>
              </a:rPr>
              <a:t> </a:t>
            </a:r>
            <a:r>
              <a:rPr sz="2400" spc="65" dirty="0">
                <a:latin typeface="Georgia"/>
                <a:cs typeface="Georgia"/>
              </a:rPr>
              <a:t>MAIL </a:t>
            </a:r>
            <a:r>
              <a:rPr sz="2400" spc="320" dirty="0">
                <a:latin typeface="Georgia"/>
                <a:cs typeface="Georgia"/>
              </a:rPr>
              <a:t>A</a:t>
            </a:r>
            <a:endParaRPr lang="it-IT" sz="2400" spc="320" dirty="0">
              <a:latin typeface="Georgia"/>
              <a:cs typeface="Georgia"/>
            </a:endParaRPr>
          </a:p>
          <a:p>
            <a:pPr marL="84455" marR="75565" indent="2540" algn="ctr">
              <a:lnSpc>
                <a:spcPct val="95800"/>
              </a:lnSpc>
              <a:spcBef>
                <a:spcPts val="220"/>
              </a:spcBef>
            </a:pPr>
            <a:r>
              <a:rPr lang="it-IT" sz="2000" spc="320" dirty="0" err="1">
                <a:latin typeface="Georgia"/>
                <a:cs typeface="Georgia"/>
              </a:rPr>
              <a:t>caterina.renda@unimore,it</a:t>
            </a:r>
            <a:endParaRPr sz="2000" dirty="0">
              <a:latin typeface="Georgia"/>
              <a:cs typeface="Georgia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91252B13-8734-4A99-AC70-01005BB25E92}"/>
              </a:ext>
            </a:extLst>
          </p:cNvPr>
          <p:cNvSpPr txBox="1"/>
          <p:nvPr/>
        </p:nvSpPr>
        <p:spPr>
          <a:xfrm>
            <a:off x="3594100" y="3781425"/>
            <a:ext cx="6486499" cy="1843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9" name="object 3">
            <a:extLst>
              <a:ext uri="{FF2B5EF4-FFF2-40B4-BE49-F238E27FC236}">
                <a16:creationId xmlns:a16="http://schemas.microsoft.com/office/drawing/2014/main" id="{00C1E77E-BCD6-41D4-A61C-A1D3A4A1AD2E}"/>
              </a:ext>
            </a:extLst>
          </p:cNvPr>
          <p:cNvSpPr txBox="1"/>
          <p:nvPr/>
        </p:nvSpPr>
        <p:spPr>
          <a:xfrm>
            <a:off x="3455643" y="3678728"/>
            <a:ext cx="6386857" cy="2661626"/>
          </a:xfrm>
          <a:prstGeom prst="rect">
            <a:avLst/>
          </a:prstGeom>
          <a:ln w="19075">
            <a:solidFill>
              <a:srgbClr val="F00D0B"/>
            </a:solidFill>
          </a:ln>
        </p:spPr>
        <p:txBody>
          <a:bodyPr vert="horz" wrap="square" lIns="0" tIns="95885" rIns="0" bIns="0" rtlCol="0">
            <a:spAutoFit/>
          </a:bodyPr>
          <a:lstStyle/>
          <a:p>
            <a:pPr marL="358140">
              <a:lnSpc>
                <a:spcPts val="2350"/>
              </a:lnSpc>
              <a:spcBef>
                <a:spcPts val="755"/>
              </a:spcBef>
            </a:pPr>
            <a:r>
              <a:rPr lang="it-IT" sz="2000" spc="114" dirty="0">
                <a:solidFill>
                  <a:srgbClr val="F00D0B"/>
                </a:solidFill>
                <a:latin typeface="Georgia"/>
                <a:cs typeface="Georgia"/>
              </a:rPr>
              <a:t>ALLEGATI:</a:t>
            </a:r>
          </a:p>
          <a:p>
            <a:pPr marL="494030" indent="-135890">
              <a:lnSpc>
                <a:spcPts val="2350"/>
              </a:lnSpc>
              <a:spcBef>
                <a:spcPts val="755"/>
              </a:spcBef>
              <a:buFontTx/>
              <a:buChar char="-"/>
              <a:tabLst>
                <a:tab pos="494030" algn="l"/>
              </a:tabLst>
            </a:pPr>
            <a:r>
              <a:rPr lang="it-IT" sz="2000" spc="-20" dirty="0">
                <a:latin typeface="Georgia"/>
              </a:rPr>
              <a:t>SCHEDA ORE</a:t>
            </a:r>
          </a:p>
          <a:p>
            <a:pPr marL="494030" indent="-135890">
              <a:lnSpc>
                <a:spcPts val="2350"/>
              </a:lnSpc>
              <a:spcBef>
                <a:spcPts val="755"/>
              </a:spcBef>
              <a:buFontTx/>
              <a:buChar char="-"/>
              <a:tabLst>
                <a:tab pos="494030" algn="l"/>
              </a:tabLst>
            </a:pPr>
            <a:r>
              <a:rPr lang="it-IT" sz="2000" spc="-20" dirty="0">
                <a:latin typeface="Georgia"/>
              </a:rPr>
              <a:t>RELAZIONE FINALE ( redatta dall’ente ospitate – TIROCINIO ESTERNO)</a:t>
            </a:r>
          </a:p>
          <a:p>
            <a:pPr marL="494030" indent="-135890">
              <a:lnSpc>
                <a:spcPts val="2350"/>
              </a:lnSpc>
              <a:spcBef>
                <a:spcPts val="755"/>
              </a:spcBef>
              <a:buFontTx/>
              <a:buChar char="-"/>
              <a:tabLst>
                <a:tab pos="494030" algn="l"/>
              </a:tabLst>
            </a:pPr>
            <a:r>
              <a:rPr lang="it-IT" sz="2000" spc="-20" dirty="0">
                <a:latin typeface="Georgia"/>
              </a:rPr>
              <a:t>SCHEDA FINALE ( redatta dal tutor/docente TIROCINIO INTERNO</a:t>
            </a:r>
          </a:p>
          <a:p>
            <a:pPr marL="701040" indent="-342900">
              <a:lnSpc>
                <a:spcPts val="2350"/>
              </a:lnSpc>
              <a:spcBef>
                <a:spcPts val="755"/>
              </a:spcBef>
              <a:buFontTx/>
              <a:buChar char="-"/>
            </a:pPr>
            <a:endParaRPr sz="2000" dirty="0">
              <a:solidFill>
                <a:schemeClr val="tx1"/>
              </a:solidFill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318</Words>
  <Application>Microsoft Office PowerPoint</Application>
  <PresentationFormat>Personalizzato</PresentationFormat>
  <Paragraphs>35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7" baseType="lpstr">
      <vt:lpstr>Calibri</vt:lpstr>
      <vt:lpstr>Georgia</vt:lpstr>
      <vt:lpstr>Segoe UI</vt:lpstr>
      <vt:lpstr>Office Theme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carenda</dc:creator>
  <cp:lastModifiedBy>caterina renda</cp:lastModifiedBy>
  <cp:revision>3</cp:revision>
  <dcterms:created xsi:type="dcterms:W3CDTF">2025-11-27T12:31:48Z</dcterms:created>
  <dcterms:modified xsi:type="dcterms:W3CDTF">2026-07-07T09:45:56Z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2021-09-29T00:00:00Z</vt:filetime>
  </property>
  <property fmtid="{D5CDD505-2E9C-101B-9397-08002B2CF9AE}" pid="3" name="Creator">
    <vt:lpwstr>Draw</vt:lpwstr>
  </property>
  <property fmtid="{D5CDD505-2E9C-101B-9397-08002B2CF9AE}" pid="4" name="LastSaved">
    <vt:filetime>2025-11-27T00:00:00Z</vt:filetime>
  </property>
  <property fmtid="{D5CDD505-2E9C-101B-9397-08002B2CF9AE}" pid="5" name="Producer">
    <vt:lpwstr>LibreOffice 6.4</vt:lpwstr>
  </property>
</Properties>
</file>