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4" r:id="rId2"/>
    <p:sldId id="256" r:id="rId3"/>
    <p:sldId id="266" r:id="rId4"/>
    <p:sldId id="288" r:id="rId5"/>
    <p:sldId id="289" r:id="rId6"/>
    <p:sldId id="290" r:id="rId7"/>
    <p:sldId id="294" r:id="rId8"/>
    <p:sldId id="291" r:id="rId9"/>
    <p:sldId id="295" r:id="rId10"/>
    <p:sldId id="292" r:id="rId11"/>
    <p:sldId id="258" r:id="rId12"/>
    <p:sldId id="293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/>
    <p:restoredTop sz="77739" autoAdjust="0"/>
  </p:normalViewPr>
  <p:slideViewPr>
    <p:cSldViewPr snapToGrid="0">
      <p:cViewPr varScale="1">
        <p:scale>
          <a:sx n="88" d="100"/>
          <a:sy n="88" d="100"/>
        </p:scale>
        <p:origin x="17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12A2F-AE5C-514D-A070-2F6DA201D8BD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D2805-243D-744B-90C8-D55ADF54D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61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5699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315FAD-0A1C-FA1C-A9F9-4B8CB7EC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BA2277B-C19E-853A-CAC8-4BDF6652D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9E79B2-379D-0850-4FC8-BBE7AA71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DB026E-F05A-E775-ECE1-C7BA09E9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9E41B7-9575-55F8-FDA8-7B8C4128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122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913829-8204-30DB-2F9D-F7E32F2B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9F5051-4325-B8CF-F9B4-B2D952C44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51FF9E-C9CF-A7A1-5778-513BF3A05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4AFE33-EA99-5D5B-06F8-997F149B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BA3CFF-9D1B-AEF7-C8F7-03276C735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047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82730B-EB8E-3041-8746-2A84F0DE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61DF02-3BFF-7B9F-9943-166C862AA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1A2D3D-29C2-8460-D8E4-3D1A04DC7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3A7AE3-1BF6-6A41-71A2-DD13F669B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5D04C7-634C-1340-1365-4AFFC8A2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2076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7315AF-0B2F-12C8-6EE0-6DBD41B26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A1C26D-0092-6EB2-9BEF-CBC131837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0056F03-AA1C-E270-BFA3-911E4BAAD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351261-AC5D-AE42-5878-54906D0A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35F27E-1528-FDD5-649E-3D2B3EA13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B74E82-0ADF-D603-64E7-DF9FBA0E2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6123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96FBB1-348D-5234-987C-C3949383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0B05C5C-5D41-903E-17E7-97E74CBA3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BAAA288-0D64-5D4C-3F96-F2882B528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0A37A68-5974-EF89-4171-0A9FAE55D3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534FAD8-5A35-F46E-4B2E-535EC7C71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9DDDEDC-D6CC-C1A2-4BA0-0B8DE374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A42DEEB-1F6E-405A-32DB-CA8DA8E1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11EB80-A4D3-C7AD-BAE4-D33BF4AC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969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4BDBE-759C-9523-9DA3-D22242042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BA45245-9398-D354-94F5-6E8F98D2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30A2A9-5DD8-5D68-6066-85BD163F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995BA0-E261-678D-1171-1B6340493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22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5C1A2C1-88C5-6F6B-A913-FB51A3B0E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1E03F58-A920-2F82-D8B7-EA0AB8E43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3A1E46D-2E1F-EC33-47D2-EE2F7EC53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22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07A6D6-24F4-40C2-2B72-4180C9B8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97DD1C-C472-1C6C-C637-01E5B417A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EA36DEA-328B-B232-DB9A-F40567705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6DC0BCB-CD52-0424-96BA-B3E16D83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2563255-740E-2D47-21DF-C88D8A7E8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32EF5A7-66D7-4ACD-73E2-9F6C1A5A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974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E1947A-BAA1-435E-4F28-FDB9EBFED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98B8044-F33C-2D7C-F6D0-AADF5C1D3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CE8A626-A5FA-81C0-8113-1BF7E1826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AFA9F9-7CEA-C44E-C56A-4096EAAC3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D3AFC3-F773-6B58-E51B-7D936A7C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CD8930-CA2C-C248-0FF0-0E6351B6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01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CF5CB4-F9E8-40E4-C543-1290360A4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F20DE38-66F9-192D-5266-F6B911BBD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A1BBCF-78C2-39FA-8993-5A955C46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D60838-5D31-8B17-D0BE-CFCDED75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0D75B3-6875-8C80-790D-620A72A02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631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45B0B15-9DBD-D5A2-42FF-63B66FB5B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1B8CD4-A3D1-5047-67C6-8FA7BD5FE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AC74AE-2A58-BC8D-E551-D15966B0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E180BA-2198-18B4-1D0E-ADB8FF675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F5FF94-A800-9F0C-BD9E-9C4F6EC5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745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1F4D204-EBC1-E475-E733-E59F2EEA8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1BA6676-6E69-A88D-F20C-A52AD66B7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CFEF87-E18C-CA9E-FA62-D81624A91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4C8D30-EE98-141E-3971-8CA7015EC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60DA9F-0782-DE78-9459-3162D1F12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219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emestre-aperto.progetto-mood.com/" TargetMode="External"/><Relationship Id="rId2" Type="http://schemas.openxmlformats.org/officeDocument/2006/relationships/hyperlink" Target="https://www.semestreaperto-medodovet.it/welcom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thefacultyapp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CFA24-7595-9B4F-7011-D911CD68D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IT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Insegnamento</a:t>
            </a:r>
            <a:br>
              <a:rPr lang="it-IT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T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it-IT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Fisica (semestre filtro)</a:t>
            </a:r>
            <a:endParaRPr lang="en-IT" sz="4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DA9B7-6844-C143-785D-89481EDCE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1505" y="5938435"/>
            <a:ext cx="3408555" cy="873612"/>
          </a:xfrm>
        </p:spPr>
        <p:txBody>
          <a:bodyPr anchor="ctr">
            <a:normAutofit/>
          </a:bodyPr>
          <a:lstStyle/>
          <a:p>
            <a:pPr algn="l"/>
            <a:r>
              <a:rPr lang="it-IT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aa </a:t>
            </a:r>
            <a:r>
              <a:rPr lang="en-IT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IT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IT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31C54A-82EF-9007-6F90-D6CEF4F23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798"/>
          <a:stretch/>
        </p:blipFill>
        <p:spPr>
          <a:xfrm>
            <a:off x="478535" y="1885779"/>
            <a:ext cx="4327381" cy="152922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8361501" y="5433869"/>
            <a:ext cx="37473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Prof. Andrea Alessandrini</a:t>
            </a:r>
          </a:p>
          <a:p>
            <a:r>
              <a:rPr lang="it-IT" sz="1400" b="1" dirty="0">
                <a:solidFill>
                  <a:schemeClr val="bg1"/>
                </a:solidFill>
              </a:rPr>
              <a:t>Dipartimento di Scienze Fisiche Informatiche e Matematiche</a:t>
            </a:r>
          </a:p>
          <a:p>
            <a:r>
              <a:rPr lang="it-IT" sz="1400" b="1" dirty="0">
                <a:solidFill>
                  <a:schemeClr val="bg1"/>
                </a:solidFill>
              </a:rPr>
              <a:t>Via Campi 213/A</a:t>
            </a:r>
          </a:p>
          <a:p>
            <a:r>
              <a:rPr lang="it-IT" sz="1400" b="1" dirty="0">
                <a:solidFill>
                  <a:schemeClr val="bg1"/>
                </a:solidFill>
              </a:rPr>
              <a:t>andrea.alessandrini@unimore.it</a:t>
            </a:r>
          </a:p>
        </p:txBody>
      </p:sp>
    </p:spTree>
    <p:extLst>
      <p:ext uri="{BB962C8B-B14F-4D97-AF65-F5344CB8AC3E}">
        <p14:creationId xmlns:p14="http://schemas.microsoft.com/office/powerpoint/2010/main" val="135538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853FC0-4ACE-C94A-387C-BFEAC5023B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1076"/>
          <a:stretch>
            <a:fillRect/>
          </a:stretch>
        </p:blipFill>
        <p:spPr>
          <a:xfrm>
            <a:off x="3850726" y="0"/>
            <a:ext cx="3811315" cy="122971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931" y="3233073"/>
            <a:ext cx="3670110" cy="268247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831273" y="1229710"/>
            <a:ext cx="10603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Fisica per la Medicina</a:t>
            </a:r>
            <a:endParaRPr lang="en-GB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831272" y="1891333"/>
            <a:ext cx="107511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La Fisica fa uso della matematica per spiegare i fenomeni della natura e tale metodo viene esteso anche ai sistemi e processi biologici per poter ottenere modelli capaci di fare previsioni sui fenomeni.</a:t>
            </a:r>
          </a:p>
        </p:txBody>
      </p:sp>
    </p:spTree>
    <p:extLst>
      <p:ext uri="{BB962C8B-B14F-4D97-AF65-F5344CB8AC3E}">
        <p14:creationId xmlns:p14="http://schemas.microsoft.com/office/powerpoint/2010/main" val="138956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67C5-DDEF-B8B0-344D-6938BE920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09" y="13333"/>
            <a:ext cx="10515600" cy="1325563"/>
          </a:xfrm>
        </p:spPr>
        <p:txBody>
          <a:bodyPr>
            <a:normAutofit fontScale="90000"/>
          </a:bodyPr>
          <a:lstStyle/>
          <a:p>
            <a:pPr marL="228600" indent="-220663"/>
            <a:br>
              <a:rPr lang="it-IT" sz="4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it-IT" b="1" u="sng" kern="100" dirty="0">
                <a:solidFill>
                  <a:srgbClr val="FF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LIBRI DI TESTO</a:t>
            </a:r>
            <a:r>
              <a:rPr lang="it-IT" b="1" kern="100" dirty="0">
                <a:solidFill>
                  <a:srgbClr val="FF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br>
              <a:rPr lang="it-IT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D00C10-A7BF-E16F-1CFF-8858C4EE2BA1}"/>
              </a:ext>
            </a:extLst>
          </p:cNvPr>
          <p:cNvSpPr txBox="1"/>
          <p:nvPr/>
        </p:nvSpPr>
        <p:spPr>
          <a:xfrm>
            <a:off x="96915" y="1338896"/>
            <a:ext cx="93542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Fisica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Medicina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A. Alessandrini, 2026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CEA/Zanichelli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Fisica generale 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basato sull’opera di E. Ragozzino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Per gli esercizi:</a:t>
            </a:r>
          </a:p>
          <a:p>
            <a:endParaRPr lang="it-I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2000 QUIZ DI FISICA A RISPOSTA MULTIPLA  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Per il semestre aperto 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Raffaele Tommasi 2026 </a:t>
            </a: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CEA/Zanichelli</a:t>
            </a:r>
          </a:p>
          <a:p>
            <a:endParaRPr lang="it-I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Altri libri presenti in commercio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5541F3-6F58-03FE-3E63-5A00E8FC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  <p:sp>
        <p:nvSpPr>
          <p:cNvPr id="9" name="Freccia a destra 8"/>
          <p:cNvSpPr/>
          <p:nvPr/>
        </p:nvSpPr>
        <p:spPr>
          <a:xfrm>
            <a:off x="4774019" y="1851614"/>
            <a:ext cx="1321981" cy="126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ccia a destra 9"/>
          <p:cNvSpPr/>
          <p:nvPr/>
        </p:nvSpPr>
        <p:spPr>
          <a:xfrm>
            <a:off x="4728152" y="3401655"/>
            <a:ext cx="3557436" cy="1283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reccia a destra 12"/>
          <p:cNvSpPr/>
          <p:nvPr/>
        </p:nvSpPr>
        <p:spPr>
          <a:xfrm>
            <a:off x="5003312" y="5393062"/>
            <a:ext cx="1321981" cy="126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60FDEE0-52BA-41A2-B486-DB1DFE78E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870" y="479141"/>
            <a:ext cx="1791815" cy="261264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57D5ED5-BEBF-4516-94F7-A44FE9B0A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2838" y="2126867"/>
            <a:ext cx="1969971" cy="267792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8DE36FF-FA38-49FE-ADD1-14A6291B5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3374" y="4364716"/>
            <a:ext cx="1565311" cy="221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96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91127" y="1471964"/>
            <a:ext cx="1091738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Unità didattica 1</a:t>
            </a:r>
            <a:b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Introduzione ai metodi della Fisica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  <a:t>Introduzione ai metodi della fisica (impegno didattico valutato in CFU= 0.2, di cui almeno il 20% dedicato ad esercitazioni)</a:t>
            </a:r>
            <a:b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Interpretare elementi di base di matematica e fisica (grafici e formule). Risolvere operazioni tra vettori; eseguire conversioni tra unità di misura: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Notazione scientifica.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Grandezze fisiche, dimensione ed unità di misura, Sistema Internazionale delle unità di misura. Conversioni tra unità di misura e stima ordine di grandezza. Grandezze estensive ed intensive. Grandezze scalari e vettoriali.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Funzioni trigonometriche elementari.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Vettori: definizione, componenti, operazioni (esempi: somma, differenza, prodotto scalare e prodotto vettoriale).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975541F3-6F58-03FE-3E63-5A00E8FC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20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677366" y="520262"/>
            <a:ext cx="71397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Unità didattica 2</a:t>
            </a:r>
            <a:br>
              <a:rPr lang="it-IT" sz="240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Meccanica</a:t>
            </a:r>
            <a:endParaRPr lang="it-IT" sz="2400" b="0" i="0" dirty="0">
              <a:solidFill>
                <a:srgbClr val="1E1E1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14269" y="1489020"/>
            <a:ext cx="97720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  <a:t>Meccanica (impegno didattico valutato in CFU= 1.4, di cui almeno il 25% dedicato ad esercitazioni)</a:t>
            </a:r>
            <a:b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Cinematica del punto materiale: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Dinamica del punto materiale: analisi delle interazioni tra corpi e formulazione dei tre principi della dinamica. Definizione di forza e principali esempi: forza peso, forza gravitazionale, forze di contatto e forza di attrito (statico e dinamico), tensione, forze elastiche e legge di Hooke per molle ideali.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Lavoro ed energia: concetto di lavoro meccanico come effetto di una forza applicata su un corpo. Definizione di potenza. Teorema dell’energia cinetica. Lavoro e confronto tra forze conservative e forze non conservative. Definizione di energia potenziale. Esempi: energia potenziale gravitazionale ed energia potenziale elastica. Energia meccanica come somma di energia cinetica ed energia potenziale. Teorema di conservazione dell’energia meccanica nei sistemi ideali.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Quantità di moto: introduzione al concetto di quantità di moto e di impulso. Principio di conservazione della quantità di moto nei sistemi isolati.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Sistemi di corpi: definizione di centro di massa e descrizione del suo moto. Caratteristiche del corpo rigido. Momento torcente e condizioni per l'equilibrio rotazionale. </a:t>
            </a:r>
            <a:r>
              <a:rPr lang="it-IT" b="0" i="0" dirty="0">
                <a:solidFill>
                  <a:srgbClr val="FF0000"/>
                </a:solidFill>
                <a:effectLst/>
                <a:latin typeface="SourceSans"/>
              </a:rPr>
              <a:t>Leve nel corpo umano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75541F3-6F58-03FE-3E63-5A00E8FC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87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04529" y="0"/>
            <a:ext cx="891362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Unità didattica 3</a:t>
            </a:r>
            <a:b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Meccanica dei fluidi 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  <a:t> Meccanica dei fluidi (impegno didattico valutato in CFU= 1.2, di cui almeno il 25% dedicato ad esercitazioni)</a:t>
            </a:r>
            <a:b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Stati di aggregazione della materia: caratteristiche fondamentali dei fluidi rispetto ai solidi. Definizione di pressione e densità e loro ruolo nel comportamento statico e dinamico dei fluidi.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Leggi dell'idrostatica: legge di </a:t>
            </a:r>
            <a:r>
              <a:rPr lang="it-IT" b="0" i="0" dirty="0" err="1">
                <a:solidFill>
                  <a:srgbClr val="333333"/>
                </a:solidFill>
                <a:effectLst/>
                <a:latin typeface="SourceSans"/>
              </a:rPr>
              <a:t>Stevino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 per la pressione nei liquidi in funzione della profondità; principio di Pascal per la trasmissione della pressione nei fluidi incomprimibili; principio di Archimede. Strumenti e metodi per la misura della pressione (esperimento di Torricelli, manometro).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Fluidi in movimento (idrodinamica): concetti di flusso e portata, distinzione tra moto stazionario e turbolento, con attenzione particolare al moto laminare. Equazione di continuità e conservazione della massa nei fluidi ideali. </a:t>
            </a:r>
            <a:r>
              <a:rPr lang="it-IT" b="0" i="0" dirty="0">
                <a:solidFill>
                  <a:srgbClr val="FF0000"/>
                </a:solidFill>
                <a:effectLst/>
                <a:latin typeface="SourceSans"/>
              </a:rPr>
              <a:t>Teorema di Bernoulli e applicazioni alla circolazione sanguigna (stenosi e aneurisma)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Fluidi reali e viscosità: analisi del moto laminare, profilo parabolico della velocità, concetto di gradiente di velocità. </a:t>
            </a:r>
            <a:r>
              <a:rPr lang="it-IT" b="0" i="0" dirty="0">
                <a:solidFill>
                  <a:srgbClr val="FF0000"/>
                </a:solidFill>
                <a:effectLst/>
                <a:latin typeface="SourceSans"/>
              </a:rPr>
              <a:t>Legge di Poiseuille e resistenze idrauliche in serie e in parallelo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Fenomeni di superficie: tensione superficiale e suoi effetti su piccole quantità di liquido. Fenomeni di capillarità e comportamento delle interfacce fluide, sia piane che curve. Pressione di curvatura e sua descrizione qualitativa mediante la </a:t>
            </a:r>
            <a:r>
              <a:rPr lang="it-IT" b="0" i="0" dirty="0">
                <a:solidFill>
                  <a:srgbClr val="FF0000"/>
                </a:solidFill>
                <a:effectLst/>
                <a:latin typeface="SourceSans"/>
              </a:rPr>
              <a:t>legge di Laplace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.</a:t>
            </a:r>
            <a:endParaRPr lang="en-GB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975541F3-6F58-03FE-3E63-5A00E8FC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59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D305450-B116-4024-B816-BC299465B399}"/>
              </a:ext>
            </a:extLst>
          </p:cNvPr>
          <p:cNvSpPr/>
          <p:nvPr/>
        </p:nvSpPr>
        <p:spPr>
          <a:xfrm>
            <a:off x="448394" y="655727"/>
            <a:ext cx="999815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Unità didattica 4</a:t>
            </a:r>
            <a:b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 meccaniche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  <a:t>Onde meccaniche (impegno didattico valutato in CFU= 0.4, di cui almeno il 20% dedicato ad esercitazioni)</a:t>
            </a:r>
            <a:b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Onde meccaniche: introduzione alla natura delle onde meccaniche come fenomeni di propagazione di energia e perturbazione attraverso un mezzo materiale. Concetto di oscillatore armonico come modello base di generazione di onde. Definizione di frequenza, periodo, pulsazione e lunghezza d’onda. Velocità di propagazione delle onde e relazione tra i parametri ondulatori. Equazione di propagazione per onde armoniche semplici. Esempi di onde monodimensionali: onde trasversali su una corda e onde longitudinali, come quelle sonore nei fluidi.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Principi di sovrapposizione e interferenza.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Energia trasportata dalle onde: concetto di energia associata a un’onda meccanica. Potenza trasportata da un’onda in un mezzo elastico. Intensità dell’onda come quantità fisica misurabile. Legge dell’inverso del quadrato della distanza. </a:t>
            </a:r>
            <a:r>
              <a:rPr lang="it-IT" b="0" i="0" dirty="0">
                <a:solidFill>
                  <a:srgbClr val="FF0000"/>
                </a:solidFill>
                <a:effectLst/>
                <a:latin typeface="SourceSans"/>
              </a:rPr>
              <a:t>Onde acustiche: propagazione del suono nei diversi mezzi materiali, con particolare attenzione alla velocità del suono. Relazione tra intensità acustica e percezione sonora. Definizione di livello di intensità sonora in decibel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</a:t>
            </a:r>
            <a:r>
              <a:rPr lang="it-IT" b="0" i="0" dirty="0">
                <a:solidFill>
                  <a:srgbClr val="FF0000"/>
                </a:solidFill>
                <a:effectLst/>
                <a:latin typeface="SourceSans"/>
              </a:rPr>
              <a:t>Effetto Doppler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: descrizione qualitativa.</a:t>
            </a:r>
            <a:endParaRPr lang="it-IT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71EF1BD9-8336-4058-9651-DC6F071282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1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975541F3-6F58-03FE-3E63-5A00E8FC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666307" y="179092"/>
            <a:ext cx="888195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Open Sans"/>
              </a:rPr>
              <a:t>Unità didattica 5</a:t>
            </a:r>
            <a:br>
              <a:rPr lang="it-IT" sz="2400" b="1" dirty="0">
                <a:latin typeface="Open Sans"/>
              </a:rPr>
            </a:br>
            <a:r>
              <a:rPr lang="it-IT" sz="2400" b="1" dirty="0">
                <a:solidFill>
                  <a:srgbClr val="FF0000"/>
                </a:solidFill>
                <a:latin typeface="Open Sans"/>
              </a:rPr>
              <a:t>Termodinamica</a:t>
            </a:r>
          </a:p>
          <a:p>
            <a:endParaRPr lang="it-IT" sz="2400" b="1" dirty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  <a:t>Termodinamica (impegno didattico valutato in CFU= 1, di cui almeno il 30% dedicato ad esercitazioni)</a:t>
            </a:r>
            <a:b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Concetti fondamentali: definizione di sistema e ambiente. Variabili termodinamiche (pressione, volume, temperatura) e stato termodinamico. Funzioni di stato. Temperatura e sue scale di misura. Gas perfetti ed equazione di stato.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Calore e capacità termica: scambi di energia sotto forma di calore. Definizione di capacità termica e calore specifico, con riferimento ai gas ideali. Fenomeni di cambiamento di stato fisico (fusione, evaporazione, condensazione), calore latente. Calorimetria.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Meccanismi di trasmissione del calore: conduzione termica, convezione e irraggiamento.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Primo principio della termodinamica: definizione e significato fisico. Energia interna, calore e lavoro. Applicazione del primo principio alle trasformazioni termodinamiche. Trasformazioni reversibili e irreversibili. Trasformazioni canoniche nei gas ideali: isoterma, isocora, isobara, adiabatica, con confronto qualitativo dei comportamenti.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Secondo principio della termodinamica: enunciati fondamentali e concetto di irreversibilità. Cicli termodinamici: definizione e funzionamento. Macchine termiche, rendimento, ciclo di Carnot. Entropia come funzione di stato, implicazioni macroscopiche e interpretazione statistica. Legame tra variazione dell’entropia e direzione naturale dei processi termodinamici.</a:t>
            </a:r>
            <a:endParaRPr lang="it-IT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24722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E4989C-AE75-41EF-8E6E-4A4DF538BAC8}"/>
              </a:ext>
            </a:extLst>
          </p:cNvPr>
          <p:cNvSpPr txBox="1"/>
          <p:nvPr/>
        </p:nvSpPr>
        <p:spPr>
          <a:xfrm>
            <a:off x="442762" y="301015"/>
            <a:ext cx="1060704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Unità didattica 6</a:t>
            </a:r>
            <a:b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Elettricità e magnetismo</a:t>
            </a:r>
            <a:endParaRPr 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  <a:t>Elettricità e magnetismo (impegno didattico valutato in CFU= 1.2, di cui almeno il 30% dedicato ad esercitazioni)</a:t>
            </a:r>
            <a:b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Carica elettrica e interazioni: proprietà fondamentali della carica elettrica, unità di misura, conservazione della carica. Legge di Coulomb. Definizione di campo elettrico e rappresentazione tramite linee di forza. Campo generato da una carica puntiforme o da una distribuzione di più cariche puntiformi. Moto di una carica in un campo elettrico uniforme.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Energia e potenziale elettrico: energia potenziale associata a una distribuzione di cariche. Definizione di potenziale elettrico e differenza di potenziale. 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Conduttori e dielettrici (isolanti): descrizione qualitativa dei fenomeni di induzione elettrostatica e di polarizzazione.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Corrente elettrica: corrente continua, intensità di corrente, generatore elettrico ideale e differenza di potenziale applicata. Conduzione nei conduttori ohmici. Leggi di Ohm, resistenza e resistività dei materiali. Potenza elettrica dissipata per effetto Joule. Combinazione di resistenze in serie e in parallelo.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Capacità e condensatori. Capacità del condensatore piano, effetto della presenza di un dielettrico. Energia immagazzinata in un condensatore carico. Collegamenti di condensatori in serie e in parallelo.- Campo magnetico: origine del campo magnetico dalle correnti elettriche. Forza di Lorentz su una carica in moto e su un filo percorso da corrente.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Induzione elettromagnetica: variazione del flusso magnetico e generazione di forza elettromotrice. Legge di Faraday-Neumann-</a:t>
            </a:r>
            <a:r>
              <a:rPr lang="it-IT" b="0" i="0" dirty="0" err="1">
                <a:solidFill>
                  <a:srgbClr val="333333"/>
                </a:solidFill>
                <a:effectLst/>
                <a:latin typeface="SourceSans"/>
              </a:rPr>
              <a:t>Lenz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.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2009EC94-7238-49F6-A901-370DB8A82E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2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04799" y="362865"/>
            <a:ext cx="1016748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Unità didattica 7</a:t>
            </a:r>
          </a:p>
          <a:p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Radiazioni elettromagnetiche</a:t>
            </a:r>
          </a:p>
          <a:p>
            <a:endParaRPr 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  <a:t>Fisica delle radiazioni (impegno didattico valutato in CFU= 0.6, di cui almeno il 20% dedicato ad esercitazioni)</a:t>
            </a:r>
            <a:br>
              <a:rPr lang="it-IT" b="1" i="0" dirty="0">
                <a:solidFill>
                  <a:srgbClr val="333333"/>
                </a:solidFill>
                <a:effectLst/>
                <a:latin typeface="SourceSans"/>
              </a:rPr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Radiazione elettromagnetica; caratteristiche fondamentali (lunghezza d’onda, frequenza, velocità di propagazione, ampiezza e intensità dell’onda).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Spettro della radiazione elettromagnetica: suddivisione dello spettro in regioni (onde radio, microonde, infrarosso, luce visibile, ultravioletto, raggi X, raggi gamma)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Quantizzazione dell’energia: concetto di fotone come quanto di energia associato alla radiazione; relazione tra energia del fotone e frequenza.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Assorbimento della radiazione elettromagnetica (legge di Lambert-Beer).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Radioattività e decadimenti radioattivi: definizione di nucleo instabile, concetto di isotopi radioattivi. Attività e legge del decadimento radioattivo, emivita. Tipi principali di decadimento (alfa, beta, gamma) e trasformazioni nucleari associate.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</a:t>
            </a:r>
            <a:r>
              <a:rPr lang="it-IT" b="0" i="0" dirty="0">
                <a:solidFill>
                  <a:srgbClr val="FF0000"/>
                </a:solidFill>
                <a:effectLst/>
                <a:latin typeface="SourceSans"/>
              </a:rPr>
              <a:t>Radiazioni elettromagnetiche ionizzanti e non ionizzanti</a:t>
            </a: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: distinzione basata sull’energia trasportata dalla radiazione rispetto all’energia di ionizzazione degli atomi. Esempi di radiazioni non ionizzanti (onde radio, microonde, infrarosso) e ionizzanti (raggi X, raggi gamma).</a:t>
            </a:r>
            <a:br>
              <a:rPr lang="it-IT" dirty="0"/>
            </a:br>
            <a:r>
              <a:rPr lang="it-IT" b="0" i="0" dirty="0">
                <a:solidFill>
                  <a:srgbClr val="333333"/>
                </a:solidFill>
                <a:effectLst/>
                <a:latin typeface="SourceSans"/>
              </a:rPr>
              <a:t>- Ottica: leggi della riflessione e della rifrazione della luce, concetto di indice di rifrazione. Legge dei punti coniugati per le lenti convergenti sottili e formazione delle immagini.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975541F3-6F58-03FE-3E63-5A00E8FC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8380685" y="0"/>
            <a:ext cx="3811315" cy="10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33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3D085-7163-6896-D651-E1D88E43D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AF90E25-DD87-A2D6-9DE8-FA29A60B91C8}"/>
              </a:ext>
            </a:extLst>
          </p:cNvPr>
          <p:cNvSpPr txBox="1"/>
          <p:nvPr/>
        </p:nvSpPr>
        <p:spPr>
          <a:xfrm>
            <a:off x="960582" y="1863066"/>
            <a:ext cx="10270835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Materiale didattico ad integrazione delle lezioni in presenza e sincrone è disponibile su: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1" i="0" u="none" strike="noStrike" dirty="0">
                <a:solidFill>
                  <a:srgbClr val="00819F"/>
                </a:solidFill>
                <a:effectLst/>
                <a:latin typeface="Roboto" panose="02000000000000000000" pitchFamily="2" charset="0"/>
                <a:hlinkClick r:id="rId2"/>
              </a:rPr>
              <a:t>Piattaforma CISIA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: per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autovalutazione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allenamento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sulle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modalità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d'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esame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</a:b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Offre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esercitazioni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strumenti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di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autovalutazione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simulazioni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degli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esami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di profitto nelle discipline di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Biologia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Chimica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Fisica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, in linea con i </a:t>
            </a:r>
            <a:r>
              <a:rPr lang="it-IT" sz="2000" b="0" i="0" dirty="0" err="1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syllabus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 dell'</a:t>
            </a:r>
            <a:r>
              <a:rPr lang="it-IT" sz="2000" b="0" i="0" dirty="0" err="1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a.a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 2026/27. È realizzata dal Consorzio Interuniversitario CISIA e promossa dalla CRUI in collaborazione con il MUR.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2000" b="0" i="0" dirty="0">
              <a:solidFill>
                <a:srgbClr val="1D1D1B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1" i="0" u="none" strike="noStrike" dirty="0">
                <a:solidFill>
                  <a:srgbClr val="00819F"/>
                </a:solidFill>
                <a:effectLst/>
                <a:latin typeface="Roboto" panose="02000000000000000000" pitchFamily="2" charset="0"/>
                <a:hlinkClick r:id="rId3"/>
              </a:rPr>
              <a:t>Piattaforma MOOD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(</a:t>
            </a:r>
            <a:r>
              <a:rPr lang="it-IT" sz="2000" b="0" i="0" dirty="0" err="1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MedOdontoOrientaDomain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): per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supporto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allo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studio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apprendimento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dei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contenuti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</a:b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Mette a disposizione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140 ore di videolezioni 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di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Biologia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Chimica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Fisica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, contenuti di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approfondimento 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e strumenti di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autovalutazione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. Attraverso l'app </a:t>
            </a:r>
            <a:r>
              <a:rPr lang="it-IT" sz="2000" b="1" i="0" u="none" strike="noStrike" dirty="0" err="1">
                <a:solidFill>
                  <a:srgbClr val="00819F"/>
                </a:solidFill>
                <a:effectLst/>
                <a:latin typeface="Roboto" panose="02000000000000000000" pitchFamily="2" charset="0"/>
                <a:hlinkClick r:id="rId4"/>
              </a:rPr>
              <a:t>thefaculty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avrai accesso a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esercitazioni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simulazioni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mappe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mentali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e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piani 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di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studio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sz="2000" b="1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personalizzati</a:t>
            </a:r>
            <a:r>
              <a:rPr lang="it-IT" sz="2000" b="0" i="0" dirty="0">
                <a:solidFill>
                  <a:srgbClr val="1D1D1B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79BB5B-7374-300E-9DC8-AA5773585A0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1076"/>
          <a:stretch>
            <a:fillRect/>
          </a:stretch>
        </p:blipFill>
        <p:spPr>
          <a:xfrm>
            <a:off x="8380685" y="0"/>
            <a:ext cx="3811315" cy="122971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60582" y="1153510"/>
            <a:ext cx="7564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Alcune regole del corso</a:t>
            </a:r>
            <a:endParaRPr lang="en-GB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654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898B16FC-403B-4A71-93EF-5BFCAFD220BE}"/>
              </a:ext>
            </a:extLst>
          </p:cNvPr>
          <p:cNvSpPr txBox="1"/>
          <p:nvPr/>
        </p:nvSpPr>
        <p:spPr>
          <a:xfrm>
            <a:off x="375385" y="843677"/>
            <a:ext cx="105492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Eventuali registrazioni esterne delle lezioni sono irregolari e perseguibili per il copyright</a:t>
            </a:r>
          </a:p>
          <a:p>
            <a:pPr algn="just"/>
            <a:endParaRPr lang="it-IT" sz="1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Tra le 2 ore di lezione giornaliere verrà fatta una pausa di 10 minuti. La ripresa della lezione sarà fatta in modo esatto dopo i 10 minuti di pausa.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Sarà possibile usufruire (senza obbligo di frequenza) di una lezione a settimana di tutorato per chiarimenti ed esercizi supplementari. Inizierà da metà settembre (verrà comunicata a lezione la data </a:t>
            </a:r>
            <a:r>
              <a:rPr lang="it-IT" b="1" u="sng" dirty="0">
                <a:latin typeface="Arial" panose="020B0604020202020204" pitchFamily="34" charset="0"/>
                <a:cs typeface="Arial" panose="020B0604020202020204" pitchFamily="34" charset="0"/>
              </a:rPr>
              <a:t>esatta </a:t>
            </a:r>
            <a:r>
              <a:rPr lang="it-IT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di inizio) e si svolgerà di norma il mercoledì nel primo pomeriggio in modalità sincrona on-line. Le domande e richieste di chiarimento vanno inviate per e-mail almeno il giorno prima del tutorato al docente tramite un rappresentante degli studenti.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725C3BF-E180-4AD2-980D-80C3C3510B8D}"/>
              </a:ext>
            </a:extLst>
          </p:cNvPr>
          <p:cNvSpPr txBox="1"/>
          <p:nvPr/>
        </p:nvSpPr>
        <p:spPr>
          <a:xfrm>
            <a:off x="2757054" y="4618862"/>
            <a:ext cx="6677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b="1" dirty="0">
                <a:latin typeface="Arial" panose="020B0604020202020204" pitchFamily="34" charset="0"/>
                <a:cs typeface="Arial" panose="020B0604020202020204" pitchFamily="34" charset="0"/>
              </a:rPr>
              <a:t>Buon lavoro a tutti!</a:t>
            </a:r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4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3b55eef-7018-4674-a3d7-cc0db06d545c}" enabled="0" method="" siteId="{13b55eef-7018-4674-a3d7-cc0db06d54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1922</Words>
  <Application>Microsoft Office PowerPoint</Application>
  <PresentationFormat>Widescreen</PresentationFormat>
  <Paragraphs>60</Paragraphs>
  <Slides>12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Open Sans</vt:lpstr>
      <vt:lpstr>Roboto</vt:lpstr>
      <vt:lpstr>SourceSans</vt:lpstr>
      <vt:lpstr>Tema di Office</vt:lpstr>
      <vt:lpstr>Insegnamento di Fisica (semestre filtro)</vt:lpstr>
      <vt:lpstr>Presentazione standard di PowerPoint</vt:lpstr>
      <vt:lpstr> LIBRI DI TESTO: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Angelo Poletti</dc:creator>
  <cp:lastModifiedBy>Alina MASELLI</cp:lastModifiedBy>
  <cp:revision>60</cp:revision>
  <dcterms:created xsi:type="dcterms:W3CDTF">2025-07-03T07:57:05Z</dcterms:created>
  <dcterms:modified xsi:type="dcterms:W3CDTF">2026-08-28T10:38:48Z</dcterms:modified>
</cp:coreProperties>
</file>