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4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12192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2" d="100"/>
          <a:sy n="82" d="100"/>
        </p:scale>
        <p:origin x="69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23260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DEC014E-32E8-BC91-190E-85B3C74C9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8" y="964075"/>
            <a:ext cx="4654297" cy="3739896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0" y="4822842"/>
            <a:ext cx="4206240" cy="138074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B2603722-CE80-C718-39E9-BB79F1F68C3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it-IT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84C280F-E753-FE97-A722-F86168AC97B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41248" y="964074"/>
            <a:ext cx="5403280" cy="5258929"/>
          </a:xfrm>
          <a:custGeom>
            <a:avLst/>
            <a:gdLst>
              <a:gd name="connsiteX0" fmla="*/ 2701640 w 5403280"/>
              <a:gd name="connsiteY0" fmla="*/ 0 h 5258929"/>
              <a:gd name="connsiteX1" fmla="*/ 5403280 w 5403280"/>
              <a:gd name="connsiteY1" fmla="*/ 2701640 h 5258929"/>
              <a:gd name="connsiteX2" fmla="*/ 5403280 w 5403280"/>
              <a:gd name="connsiteY2" fmla="*/ 5258929 h 5258929"/>
              <a:gd name="connsiteX3" fmla="*/ 0 w 5403280"/>
              <a:gd name="connsiteY3" fmla="*/ 5258929 h 5258929"/>
              <a:gd name="connsiteX4" fmla="*/ 0 w 5403280"/>
              <a:gd name="connsiteY4" fmla="*/ 2701640 h 5258929"/>
              <a:gd name="connsiteX5" fmla="*/ 2701640 w 5403280"/>
              <a:gd name="connsiteY5" fmla="*/ 0 h 5258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3280" h="5258929">
                <a:moveTo>
                  <a:pt x="2701640" y="0"/>
                </a:moveTo>
                <a:cubicBezTo>
                  <a:pt x="4193715" y="0"/>
                  <a:pt x="5403280" y="1209565"/>
                  <a:pt x="5403280" y="2701640"/>
                </a:cubicBezTo>
                <a:lnTo>
                  <a:pt x="5403280" y="5258929"/>
                </a:lnTo>
                <a:lnTo>
                  <a:pt x="0" y="5258929"/>
                </a:lnTo>
                <a:lnTo>
                  <a:pt x="0" y="2701640"/>
                </a:lnTo>
                <a:cubicBezTo>
                  <a:pt x="0" y="1209565"/>
                  <a:pt x="1209565" y="0"/>
                  <a:pt x="2701640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7A08-C834-F239-A3DF-2D1295F0AE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fld id="{6A6ED88A-EDCD-4A48-B0EF-E49FCA7132D5}" type="datetimeFigureOut">
              <a:rPr lang="it-IT" smtClean="0"/>
              <a:t>30/08/2026</a:t>
            </a:fld>
            <a:endParaRPr lang="it-IT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E80C6A5-61FE-078D-49D9-31BD1294014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l"/>
            <a:fld id="{F7021451-1387-4CA6-816F-3879F97B5CBC}" type="slidenum">
              <a:rPr lang="en-US" b="0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892195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E6C4595-90D4-94E6-CEBA-82807457D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1658679"/>
            <a:ext cx="10780776" cy="492500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A6ED88A-EDCD-4A48-B0EF-E49FCA7132D5}" type="datetimeFigureOut">
              <a:rPr lang="it-IT" smtClean="0"/>
              <a:t>30/08/2026</a:t>
            </a:fld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l"/>
            <a:fld id="{F7021451-1387-4CA6-816F-3879F97B5CBC}" type="slidenum">
              <a:rPr lang="en-US" b="0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60369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5218032"/>
            <a:ext cx="10972800" cy="786384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5972629"/>
            <a:ext cx="10972800" cy="480373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4986425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88BD73-E6AB-68A9-F41B-313E0C44777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16200000">
            <a:off x="-396119" y="5787191"/>
            <a:ext cx="1503444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AA6162-61A3-2C41-311C-F407FC4B4DA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6ED88A-EDCD-4A48-B0EF-E49FCA7132D5}" type="datetimeFigureOut">
              <a:rPr lang="it-IT" smtClean="0"/>
              <a:t>30/08/2026</a:t>
            </a:fld>
            <a:endParaRPr lang="it-IT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DABF624-39B6-C7A2-98E7-26593626B4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498994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B102F-64E7-9387-1F8F-DB4AC825773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502157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E84C31D-CC85-27E5-FD9F-627C926D5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78608"/>
            <a:ext cx="7879335" cy="3592629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10B934F-7AD0-6CA4-BC4D-9CC30854BF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1714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FF6486-38AE-54F6-E2F3-8B944C3F1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41BD916-71AE-106E-105D-01655950FC4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987800" y="368300"/>
            <a:ext cx="7375525" cy="1014413"/>
          </a:xfrm>
        </p:spPr>
        <p:txBody>
          <a:bodyPr anchor="ctr">
            <a:normAutofit/>
          </a:bodyPr>
          <a:lstStyle>
            <a:lvl1pPr algn="r">
              <a:defRPr sz="2000"/>
            </a:lvl1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FD0054-227E-4953-9BB1-7141F9024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ED88A-EDCD-4A48-B0EF-E49FCA7132D5}" type="datetimeFigureOut">
              <a:rPr lang="it-IT" smtClean="0"/>
              <a:t>30/08/2026</a:t>
            </a:fld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42E0F1-15E9-E241-9959-A6D46B69E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58681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5842852-3CDE-22AD-D5F0-AAF8279A0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9536"/>
            <a:ext cx="9546336" cy="3675885"/>
          </a:xfrm>
        </p:spPr>
        <p:txBody>
          <a:bodyPr anchor="t">
            <a:normAutofit/>
          </a:bodyPr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A6ED88A-EDCD-4A48-B0EF-E49FCA7132D5}" type="datetimeFigureOut">
              <a:rPr lang="it-IT" smtClean="0"/>
              <a:t>30/08/2026</a:t>
            </a:fld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l"/>
            <a:fld id="{F7021451-1387-4CA6-816F-3879F97B5CBC}" type="slidenum">
              <a:rPr lang="en-US" b="0" smtClean="0"/>
              <a:t>‹N›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4D523C5-E38D-F0DE-48C0-B6B8404B6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5143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0502354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C4EF7E11-76D4-64FA-465B-165405450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947" y="1296083"/>
            <a:ext cx="4353325" cy="4265835"/>
          </a:xfrm>
          <a:custGeom>
            <a:avLst/>
            <a:gdLst>
              <a:gd name="connsiteX0" fmla="*/ 2176663 w 4353325"/>
              <a:gd name="connsiteY0" fmla="*/ 0 h 4265835"/>
              <a:gd name="connsiteX1" fmla="*/ 4353325 w 4353325"/>
              <a:gd name="connsiteY1" fmla="*/ 2176662 h 4265835"/>
              <a:gd name="connsiteX2" fmla="*/ 4353325 w 4353325"/>
              <a:gd name="connsiteY2" fmla="*/ 2712923 h 4265835"/>
              <a:gd name="connsiteX3" fmla="*/ 4353325 w 4353325"/>
              <a:gd name="connsiteY3" fmla="*/ 3733873 h 4265835"/>
              <a:gd name="connsiteX4" fmla="*/ 4353325 w 4353325"/>
              <a:gd name="connsiteY4" fmla="*/ 4265835 h 4265835"/>
              <a:gd name="connsiteX5" fmla="*/ 0 w 4353325"/>
              <a:gd name="connsiteY5" fmla="*/ 4265835 h 4265835"/>
              <a:gd name="connsiteX6" fmla="*/ 0 w 4353325"/>
              <a:gd name="connsiteY6" fmla="*/ 3733873 h 4265835"/>
              <a:gd name="connsiteX7" fmla="*/ 0 w 4353325"/>
              <a:gd name="connsiteY7" fmla="*/ 2712923 h 4265835"/>
              <a:gd name="connsiteX8" fmla="*/ 0 w 4353325"/>
              <a:gd name="connsiteY8" fmla="*/ 2176662 h 4265835"/>
              <a:gd name="connsiteX9" fmla="*/ 2176663 w 4353325"/>
              <a:gd name="connsiteY9" fmla="*/ 0 h 4265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53325" h="4265835">
                <a:moveTo>
                  <a:pt x="2176663" y="0"/>
                </a:moveTo>
                <a:cubicBezTo>
                  <a:pt x="3378800" y="0"/>
                  <a:pt x="4353325" y="974525"/>
                  <a:pt x="4353325" y="2176662"/>
                </a:cubicBezTo>
                <a:lnTo>
                  <a:pt x="4353325" y="2712923"/>
                </a:lnTo>
                <a:lnTo>
                  <a:pt x="4353325" y="3733873"/>
                </a:lnTo>
                <a:lnTo>
                  <a:pt x="4353325" y="4265835"/>
                </a:lnTo>
                <a:lnTo>
                  <a:pt x="0" y="4265835"/>
                </a:lnTo>
                <a:lnTo>
                  <a:pt x="0" y="3733873"/>
                </a:lnTo>
                <a:lnTo>
                  <a:pt x="0" y="2712923"/>
                </a:lnTo>
                <a:lnTo>
                  <a:pt x="0" y="2176662"/>
                </a:lnTo>
                <a:cubicBezTo>
                  <a:pt x="0" y="974525"/>
                  <a:pt x="974525" y="0"/>
                  <a:pt x="2176663" y="0"/>
                </a:cubicBezTo>
                <a:close/>
              </a:path>
            </a:pathLst>
          </a:custGeom>
          <a:ln w="6350">
            <a:solidFill>
              <a:schemeClr val="tx1"/>
            </a:solidFill>
          </a:ln>
        </p:spPr>
        <p:txBody>
          <a:bodyPr wrap="square" lIns="182880" tIns="914400" rIns="182880" anchor="ctr" anchorCtr="0">
            <a:noAutofit/>
          </a:bodyPr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it-IT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35056" y="1296083"/>
            <a:ext cx="4325112" cy="4265835"/>
          </a:xfrm>
        </p:spPr>
        <p:txBody>
          <a:bodyPr anchor="b" anchorCtr="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A6ED88A-EDCD-4A48-B0EF-E49FCA7132D5}" type="datetimeFigureOut">
              <a:rPr lang="it-IT" smtClean="0"/>
              <a:t>30/08/2026</a:t>
            </a:fld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l"/>
            <a:fld id="{F7021451-1387-4CA6-816F-3879F97B5CBC}" type="slidenum">
              <a:rPr lang="en-US" b="0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251362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05B5E-C545-4763-BA47-4C2C0FCA5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704" y="4608576"/>
            <a:ext cx="4169664" cy="1609344"/>
          </a:xfrm>
        </p:spPr>
        <p:txBody>
          <a:bodyPr anchor="t" anchorCtr="0">
            <a:no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9D23AA-8F22-4B09-8FAA-CD16E5D66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it-IT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E5AAB3D-814D-597A-6ADE-F522A8116DCD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257301" y="1097280"/>
            <a:ext cx="3776470" cy="3168100"/>
          </a:xfrm>
          <a:custGeom>
            <a:avLst/>
            <a:gdLst>
              <a:gd name="connsiteX0" fmla="*/ 1888235 w 3776470"/>
              <a:gd name="connsiteY0" fmla="*/ 0 h 3168100"/>
              <a:gd name="connsiteX1" fmla="*/ 3776470 w 3776470"/>
              <a:gd name="connsiteY1" fmla="*/ 1888235 h 3168100"/>
              <a:gd name="connsiteX2" fmla="*/ 3776470 w 3776470"/>
              <a:gd name="connsiteY2" fmla="*/ 3168100 h 3168100"/>
              <a:gd name="connsiteX3" fmla="*/ 0 w 3776470"/>
              <a:gd name="connsiteY3" fmla="*/ 3168100 h 3168100"/>
              <a:gd name="connsiteX4" fmla="*/ 0 w 3776470"/>
              <a:gd name="connsiteY4" fmla="*/ 1888235 h 3168100"/>
              <a:gd name="connsiteX5" fmla="*/ 1888235 w 3776470"/>
              <a:gd name="connsiteY5" fmla="*/ 0 h 316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76470" h="3168100">
                <a:moveTo>
                  <a:pt x="1888235" y="0"/>
                </a:moveTo>
                <a:cubicBezTo>
                  <a:pt x="2931078" y="0"/>
                  <a:pt x="3776470" y="845392"/>
                  <a:pt x="3776470" y="1888235"/>
                </a:cubicBezTo>
                <a:lnTo>
                  <a:pt x="3776470" y="3168100"/>
                </a:lnTo>
                <a:lnTo>
                  <a:pt x="0" y="3168100"/>
                </a:lnTo>
                <a:lnTo>
                  <a:pt x="0" y="1888235"/>
                </a:lnTo>
                <a:cubicBezTo>
                  <a:pt x="0" y="845392"/>
                  <a:pt x="845392" y="0"/>
                  <a:pt x="1888235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solidFill>
              <a:schemeClr val="tx1"/>
            </a:solidFill>
          </a:ln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263F8-8E34-4910-BF7A-F1C5A9968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1464" y="841248"/>
            <a:ext cx="4215384" cy="5330952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tx1"/>
                </a:solidFill>
              </a:defRPr>
            </a:lvl2pPr>
            <a:lvl3pPr algn="ctr">
              <a:defRPr>
                <a:solidFill>
                  <a:schemeClr val="tx1"/>
                </a:solidFill>
              </a:defRPr>
            </a:lvl3pPr>
            <a:lvl4pPr algn="ctr">
              <a:defRPr>
                <a:solidFill>
                  <a:schemeClr val="tx1"/>
                </a:solidFill>
              </a:defRPr>
            </a:lvl4pPr>
            <a:lvl5pPr algn="ctr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E74E5-D20D-4AB7-8D98-F336CE0EC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A6ED88A-EDCD-4A48-B0EF-E49FCA7132D5}" type="datetimeFigureOut">
              <a:rPr lang="it-IT" smtClean="0"/>
              <a:t>30/08/2026</a:t>
            </a:fld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E8A028-A0C8-45E7-915E-B83FF59C9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l"/>
            <a:fld id="{F7021451-1387-4CA6-816F-3879F97B5CBC}" type="slidenum">
              <a:rPr lang="en-US" b="0" smtClean="0"/>
              <a:t>‹N›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CD2C868-CE73-A5B1-1389-62A23B14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297086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656981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4" y="2615184"/>
            <a:ext cx="3813048" cy="3557016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it-IT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738" y="841248"/>
            <a:ext cx="4956175" cy="3556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A6ED88A-EDCD-4A48-B0EF-E49FCA7132D5}" type="datetimeFigureOut">
              <a:rPr lang="it-IT" smtClean="0"/>
              <a:t>30/08/2026</a:t>
            </a:fld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l"/>
            <a:fld id="{F7021451-1387-4CA6-816F-3879F97B5CBC}" type="slidenum">
              <a:rPr lang="en-US" b="0" smtClean="0"/>
              <a:t>‹N›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F4378AB-83E7-8777-F6CD-8F19BA4FE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5016203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3617650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841248"/>
            <a:ext cx="2999232" cy="5184648"/>
          </a:xfrm>
        </p:spPr>
        <p:txBody>
          <a:bodyPr anchor="t" anchorCtr="0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it-IT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66926" y="841248"/>
            <a:ext cx="6260154" cy="51846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A6ED88A-EDCD-4A48-B0EF-E49FCA7132D5}" type="datetimeFigureOut">
              <a:rPr lang="it-IT" smtClean="0"/>
              <a:t>30/08/2026</a:t>
            </a:fld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l"/>
            <a:fld id="{F7021451-1387-4CA6-816F-3879F97B5CBC}" type="slidenum">
              <a:rPr lang="en-US" b="0" smtClean="0"/>
              <a:t>‹N›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8293A07-68F2-BD10-B738-E87F3F3D8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418221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8510136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1152" y="990511"/>
            <a:ext cx="2565593" cy="1858941"/>
          </a:xfrm>
        </p:spPr>
        <p:txBody>
          <a:bodyPr anchor="b"/>
          <a:lstStyle>
            <a:lvl1pPr>
              <a:defRPr lang="en-US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CA946DA-5AE8-39E2-3ADD-B8F06308C1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8326323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32271" y="3011335"/>
            <a:ext cx="2559977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4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8BD5A515-9970-0784-7927-52F94C270B4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5400000">
            <a:off x="10292564" y="1592958"/>
            <a:ext cx="2973522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endParaRPr lang="it-IT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8523CCEC-6BB2-B704-95E2-87FED823C5B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A6ED88A-EDCD-4A48-B0EF-E49FCA7132D5}" type="datetimeFigureOut">
              <a:rPr lang="it-IT" smtClean="0"/>
              <a:t>30/08/2026</a:t>
            </a:fld>
            <a:endParaRPr lang="it-IT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1208465C-8C77-73BF-D18F-D01907BAC86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512296" y="6356350"/>
            <a:ext cx="5746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l"/>
            <a:fld id="{F7021451-1387-4CA6-816F-3879F97B5CBC}" type="slidenum">
              <a:rPr lang="en-US" b="0" smtClean="0"/>
              <a:t>‹N›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0E2A219-E459-07B3-1ED3-CBF7D239B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2057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112923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0" y="548640"/>
            <a:ext cx="6093225" cy="1143000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793885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03520" y="1828800"/>
            <a:ext cx="6071616" cy="448970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F483F68-3490-71E7-A7DA-DA46BC48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797154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345FA4-0621-D8F1-73D0-046B7F4D7713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fld id="{6A6ED88A-EDCD-4A48-B0EF-E49FCA7132D5}" type="datetimeFigureOut">
              <a:rPr lang="it-IT" smtClean="0"/>
              <a:t>30/08/2026</a:t>
            </a:fld>
            <a:endParaRPr lang="it-IT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4C51678-E871-8AD4-08DA-BF7B7013A35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10292565" y="1592957"/>
            <a:ext cx="297352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CD01CE4-E064-7D2F-7D3A-9DA85E2777F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18816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48640"/>
            <a:ext cx="6135624" cy="1143000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828800"/>
            <a:ext cx="6135624" cy="448970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400544" y="0"/>
            <a:ext cx="4791456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BC07157-DE89-FE2F-0547-2E4055913A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382022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A0C5A-6673-53CC-030B-67BA133D9741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6A6ED88A-EDCD-4A48-B0EF-E49FCA7132D5}" type="datetimeFigureOut">
              <a:rPr lang="it-IT" smtClean="0"/>
              <a:t>30/08/2026</a:t>
            </a:fld>
            <a:endParaRPr lang="it-IT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2521688-F793-E4F2-732B-EEE6F58B758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DBE29E-7417-B57C-BA94-1DBC14BE461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pPr algn="l"/>
            <a:fld id="{F7021451-1387-4CA6-816F-3879F97B5CBC}" type="slidenum">
              <a:rPr lang="en-US" b="0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145230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20040"/>
            <a:ext cx="6858000" cy="932688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380744"/>
            <a:ext cx="6858000" cy="49834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91732" y="0"/>
            <a:ext cx="4100267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C626C00-7A36-46A2-880D-F484910B3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077761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FF6D8B-36A2-DF79-CDB9-885694DCA71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6A6ED88A-EDCD-4A48-B0EF-E49FCA7132D5}" type="datetimeFigureOut">
              <a:rPr lang="it-IT" smtClean="0"/>
              <a:t>30/08/2026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A2396A-E38F-CC9C-7303-71F99D08208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3B0E4B-031C-4F2A-1993-D824DD71F7D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pPr algn="l"/>
            <a:fld id="{F7021451-1387-4CA6-816F-3879F97B5CBC}" type="slidenum">
              <a:rPr lang="en-US" b="0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902727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83413"/>
            <a:ext cx="4361688" cy="1262639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979461"/>
            <a:ext cx="4360863" cy="432926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45480" y="0"/>
            <a:ext cx="6446520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481977D-48BC-F135-96F9-1655E4BEE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732126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EA981C2C-E0DD-29A7-8209-50D66488152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6A6ED88A-EDCD-4A48-B0EF-E49FCA7132D5}" type="datetimeFigureOut">
              <a:rPr lang="it-IT" smtClean="0"/>
              <a:t>30/08/2026</a:t>
            </a:fld>
            <a:endParaRPr lang="it-IT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205369F-8CCB-402F-9055-2BF12262B54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33591F2-4BD3-37D0-B00E-B2CD5F47A36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pPr algn="l"/>
            <a:fld id="{F7021451-1387-4CA6-816F-3879F97B5CBC}" type="slidenum">
              <a:rPr lang="en-US" b="0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70690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20040"/>
            <a:ext cx="4572000" cy="932688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380744"/>
            <a:ext cx="4572000" cy="49834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917720" y="0"/>
            <a:ext cx="6274279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18BEB48-A052-9364-6EF6-F698004CA5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911724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417D8113-ECE6-D6F5-9CA4-C96A535F4799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6A6ED88A-EDCD-4A48-B0EF-E49FCA7132D5}" type="datetimeFigureOut">
              <a:rPr lang="it-IT" smtClean="0"/>
              <a:t>30/08/2026</a:t>
            </a:fld>
            <a:endParaRPr lang="it-IT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29A0137-F97A-8194-464D-3B7D4814A8A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3FE5686-63A9-B1A1-5734-F96A9651465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pPr algn="l"/>
            <a:fld id="{F7021451-1387-4CA6-816F-3879F97B5CBC}" type="slidenum">
              <a:rPr lang="en-US" b="0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99884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012268"/>
            <a:ext cx="3739896" cy="1390330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4635132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485E715F-A05B-F2BC-ABF4-447E9B58E0C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16200000">
            <a:off x="-499001" y="5684309"/>
            <a:ext cx="1709209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6320" y="5012267"/>
            <a:ext cx="6400800" cy="139033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</a:defRPr>
            </a:lvl1pPr>
            <a:lvl2pPr marL="228600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2pPr>
            <a:lvl3pPr marL="457200" indent="0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3pPr>
            <a:lvl4pPr marL="685800" indent="0"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4pPr>
            <a:lvl5pPr marL="91440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173959" y="5435073"/>
            <a:ext cx="1210734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A6ED88A-EDCD-4A48-B0EF-E49FCA7132D5}" type="datetimeFigureOut">
              <a:rPr lang="it-IT" smtClean="0"/>
              <a:t>30/08/2026</a:t>
            </a:fld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l"/>
            <a:fld id="{F7021451-1387-4CA6-816F-3879F97B5CBC}" type="slidenum">
              <a:rPr lang="en-US" b="0" smtClean="0"/>
              <a:t>‹N›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A2B6090-1D21-5610-7943-4C4F96A6C7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463823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2208382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882896"/>
            <a:ext cx="3657603" cy="1453896"/>
          </a:xfrm>
        </p:spPr>
        <p:txBody>
          <a:bodyPr anchor="t">
            <a:normAutofit/>
          </a:bodyPr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it-IT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838F5DE0-1AA8-5320-EBEC-7B2EEF39963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1520" y="548642"/>
            <a:ext cx="3490175" cy="4041647"/>
          </a:xfrm>
          <a:custGeom>
            <a:avLst/>
            <a:gdLst>
              <a:gd name="connsiteX0" fmla="*/ 1745088 w 3490175"/>
              <a:gd name="connsiteY0" fmla="*/ 0 h 4041647"/>
              <a:gd name="connsiteX1" fmla="*/ 3490175 w 3490175"/>
              <a:gd name="connsiteY1" fmla="*/ 1745088 h 4041647"/>
              <a:gd name="connsiteX2" fmla="*/ 3490175 w 3490175"/>
              <a:gd name="connsiteY2" fmla="*/ 3141232 h 4041647"/>
              <a:gd name="connsiteX3" fmla="*/ 3490175 w 3490175"/>
              <a:gd name="connsiteY3" fmla="*/ 3490175 h 4041647"/>
              <a:gd name="connsiteX4" fmla="*/ 3490175 w 3490175"/>
              <a:gd name="connsiteY4" fmla="*/ 4041647 h 4041647"/>
              <a:gd name="connsiteX5" fmla="*/ 0 w 3490175"/>
              <a:gd name="connsiteY5" fmla="*/ 4041647 h 4041647"/>
              <a:gd name="connsiteX6" fmla="*/ 0 w 3490175"/>
              <a:gd name="connsiteY6" fmla="*/ 3490175 h 4041647"/>
              <a:gd name="connsiteX7" fmla="*/ 0 w 3490175"/>
              <a:gd name="connsiteY7" fmla="*/ 3141232 h 4041647"/>
              <a:gd name="connsiteX8" fmla="*/ 0 w 3490175"/>
              <a:gd name="connsiteY8" fmla="*/ 1745088 h 4041647"/>
              <a:gd name="connsiteX9" fmla="*/ 1745088 w 3490175"/>
              <a:gd name="connsiteY9" fmla="*/ 0 h 404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90175" h="4041647">
                <a:moveTo>
                  <a:pt x="1745088" y="0"/>
                </a:moveTo>
                <a:cubicBezTo>
                  <a:pt x="2708873" y="0"/>
                  <a:pt x="3490175" y="781302"/>
                  <a:pt x="3490175" y="1745088"/>
                </a:cubicBezTo>
                <a:lnTo>
                  <a:pt x="3490175" y="3141232"/>
                </a:lnTo>
                <a:lnTo>
                  <a:pt x="3490175" y="3490175"/>
                </a:lnTo>
                <a:lnTo>
                  <a:pt x="3490175" y="4041647"/>
                </a:lnTo>
                <a:lnTo>
                  <a:pt x="0" y="4041647"/>
                </a:lnTo>
                <a:lnTo>
                  <a:pt x="0" y="3490175"/>
                </a:lnTo>
                <a:lnTo>
                  <a:pt x="0" y="3141232"/>
                </a:lnTo>
                <a:lnTo>
                  <a:pt x="0" y="1745088"/>
                </a:lnTo>
                <a:cubicBezTo>
                  <a:pt x="0" y="781302"/>
                  <a:pt x="781302" y="0"/>
                  <a:pt x="1745088" y="0"/>
                </a:cubicBezTo>
                <a:close/>
              </a:path>
            </a:pathLst>
          </a:custGeom>
          <a:blipFill dpi="0" rotWithShape="1">
            <a:blip r:embed="rId2">
              <a:alphaModFix amt="8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37760" y="549275"/>
            <a:ext cx="6561138" cy="57594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A6ED88A-EDCD-4A48-B0EF-E49FCA7132D5}" type="datetimeFigureOut">
              <a:rPr lang="it-IT" smtClean="0"/>
              <a:t>30/08/2026</a:t>
            </a:fld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l"/>
            <a:fld id="{F7021451-1387-4CA6-816F-3879F97B5CBC}" type="slidenum">
              <a:rPr lang="en-US" b="0" smtClean="0"/>
              <a:t>‹N›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19C3A72-7CAE-129F-7490-B687280EF1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646117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213907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164" y="559341"/>
            <a:ext cx="10755670" cy="932688"/>
          </a:xfrm>
        </p:spPr>
        <p:txBody>
          <a:bodyPr anchor="b"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3C89FBB9-2C05-A4C1-ECB4-D6A5C4219E4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it-IT"/>
          </a:p>
        </p:txBody>
      </p:sp>
      <p:sp>
        <p:nvSpPr>
          <p:cNvPr id="3" name="Date Placeholder 4">
            <a:extLst>
              <a:ext uri="{FF2B5EF4-FFF2-40B4-BE49-F238E27FC236}">
                <a16:creationId xmlns:a16="http://schemas.microsoft.com/office/drawing/2014/main" id="{BBB07A11-50DE-6BC0-0514-6E2C14A4798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16200000" flipH="1">
            <a:off x="-997746" y="4594946"/>
            <a:ext cx="2706690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6A6ED88A-EDCD-4A48-B0EF-E49FCA7132D5}" type="datetimeFigureOut">
              <a:rPr lang="it-IT" smtClean="0"/>
              <a:t>30/08/2026</a:t>
            </a:fld>
            <a:endParaRPr lang="it-IT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03ED5F49-F9F7-05A9-62AC-C9C8DF2EAD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88569" y="6264201"/>
            <a:ext cx="5746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l"/>
            <a:fld id="{F7021451-1387-4CA6-816F-3879F97B5CBC}" type="slidenum">
              <a:rPr lang="en-US" b="0" smtClean="0"/>
              <a:t>‹N›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1200" y="1713652"/>
            <a:ext cx="4387012" cy="461294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F64025-FA05-CC42-8294-F944BC95DD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58927" y="1713653"/>
            <a:ext cx="6533071" cy="5144347"/>
          </a:xfrm>
          <a:custGeom>
            <a:avLst/>
            <a:gdLst>
              <a:gd name="connsiteX0" fmla="*/ 0 w 6460672"/>
              <a:gd name="connsiteY0" fmla="*/ 0 h 5029200"/>
              <a:gd name="connsiteX1" fmla="*/ 6460672 w 6460672"/>
              <a:gd name="connsiteY1" fmla="*/ 0 h 5029200"/>
              <a:gd name="connsiteX2" fmla="*/ 6460672 w 6460672"/>
              <a:gd name="connsiteY2" fmla="*/ 5029200 h 5029200"/>
              <a:gd name="connsiteX3" fmla="*/ 0 w 6460672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 marL="0" indent="0">
              <a:buFont typeface="Arial" panose="020B0604020202020204" pitchFamily="34" charset="0"/>
              <a:buNone/>
              <a:defRPr lang="en-US" dirty="0"/>
            </a:lvl1pPr>
          </a:lstStyle>
          <a:p>
            <a:pPr marL="285750" lvl="0" indent="-28575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62754370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B7BBF55A-D91F-143D-FBB6-73995F00E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4937761"/>
            <a:ext cx="6987537" cy="1353312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spcBef>
                <a:spcPts val="1000"/>
              </a:spcBef>
              <a:defRPr sz="2800" cap="none" baseline="0">
                <a:latin typeface="+mn-lt"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it-IT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72A4B4E-0B2F-F1BB-322A-713D1FB5F2F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057400" y="549021"/>
            <a:ext cx="9455150" cy="4333875"/>
          </a:xfrm>
        </p:spPr>
        <p:txBody>
          <a:bodyPr anchor="b">
            <a:normAutofit/>
          </a:bodyPr>
          <a:lstStyle>
            <a:lvl1pPr>
              <a:defRPr sz="23200">
                <a:latin typeface="+mj-lt"/>
              </a:defRPr>
            </a:lvl1pPr>
          </a:lstStyle>
          <a:p>
            <a:pPr lvl="0"/>
            <a:r>
              <a:rPr lang="en-US"/>
              <a:t>##%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A6ED88A-EDCD-4A48-B0EF-E49FCA7132D5}" type="datetimeFigureOut">
              <a:rPr lang="it-IT" smtClean="0"/>
              <a:t>30/08/2026</a:t>
            </a:fld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l"/>
            <a:fld id="{F7021451-1387-4CA6-816F-3879F97B5CBC}" type="slidenum">
              <a:rPr lang="en-US" b="0" smtClean="0"/>
              <a:t>‹N›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546D47F-2AE5-2705-911C-52BBD6B7D8EA}"/>
              </a:ext>
            </a:extLst>
          </p:cNvPr>
          <p:cNvCxnSpPr>
            <a:cxnSpLocks/>
          </p:cNvCxnSpPr>
          <p:nvPr/>
        </p:nvCxnSpPr>
        <p:spPr>
          <a:xfrm flipV="1">
            <a:off x="137160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6266679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648" y="-1228126"/>
            <a:ext cx="10652760" cy="1133856"/>
          </a:xfrm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it-IT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AA4897F-B66E-DAD4-F56C-6152B417CC5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624138" y="2268748"/>
            <a:ext cx="6943724" cy="3954255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1pPr>
            <a:lvl2pPr marL="2286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2pPr>
            <a:lvl3pPr marL="4572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3pPr>
            <a:lvl4pPr marL="6858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4pPr>
            <a:lvl5pPr marL="9144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add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A6ED88A-EDCD-4A48-B0EF-E49FCA7132D5}" type="datetimeFigureOut">
              <a:rPr lang="it-IT" smtClean="0"/>
              <a:t>30/08/2026</a:t>
            </a:fld>
            <a:endParaRPr 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l"/>
            <a:fld id="{F7021451-1387-4CA6-816F-3879F97B5CBC}" type="slidenum">
              <a:rPr lang="en-US" b="0" smtClean="0"/>
              <a:t>‹N›</a:t>
            </a:fld>
            <a:endParaRPr lang="en-US"/>
          </a:p>
        </p:txBody>
      </p:sp>
      <p:sp>
        <p:nvSpPr>
          <p:cNvPr id="6" name="Freeform: Shape 15">
            <a:extLst>
              <a:ext uri="{FF2B5EF4-FFF2-40B4-BE49-F238E27FC236}">
                <a16:creationId xmlns:a16="http://schemas.microsoft.com/office/drawing/2014/main" id="{8EFA7EFC-C6F9-B1D5-025F-824C1CE9A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3057205" y="-1430380"/>
            <a:ext cx="6077590" cy="10510705"/>
          </a:xfrm>
          <a:custGeom>
            <a:avLst/>
            <a:gdLst>
              <a:gd name="connsiteX0" fmla="*/ 5325805 w 5325805"/>
              <a:gd name="connsiteY0" fmla="*/ 2714782 h 5429563"/>
              <a:gd name="connsiteX1" fmla="*/ 2611024 w 5325805"/>
              <a:gd name="connsiteY1" fmla="*/ 5429563 h 5429563"/>
              <a:gd name="connsiteX2" fmla="*/ 1942188 w 5325805"/>
              <a:gd name="connsiteY2" fmla="*/ 5429563 h 5429563"/>
              <a:gd name="connsiteX3" fmla="*/ 668836 w 5325805"/>
              <a:gd name="connsiteY3" fmla="*/ 5429563 h 5429563"/>
              <a:gd name="connsiteX4" fmla="*/ 0 w 5325805"/>
              <a:gd name="connsiteY4" fmla="*/ 5429563 h 5429563"/>
              <a:gd name="connsiteX5" fmla="*/ 0 w 5325805"/>
              <a:gd name="connsiteY5" fmla="*/ 0 h 5429563"/>
              <a:gd name="connsiteX6" fmla="*/ 668836 w 5325805"/>
              <a:gd name="connsiteY6" fmla="*/ 0 h 5429563"/>
              <a:gd name="connsiteX7" fmla="*/ 1942188 w 5325805"/>
              <a:gd name="connsiteY7" fmla="*/ 0 h 5429563"/>
              <a:gd name="connsiteX8" fmla="*/ 2611024 w 5325805"/>
              <a:gd name="connsiteY8" fmla="*/ 0 h 5429563"/>
              <a:gd name="connsiteX9" fmla="*/ 5325805 w 5325805"/>
              <a:gd name="connsiteY9" fmla="*/ 2714782 h 5429563"/>
              <a:gd name="connsiteX0" fmla="*/ 668836 w 5325805"/>
              <a:gd name="connsiteY0" fmla="*/ 5429563 h 5476799"/>
              <a:gd name="connsiteX1" fmla="*/ 0 w 5325805"/>
              <a:gd name="connsiteY1" fmla="*/ 5429563 h 5476799"/>
              <a:gd name="connsiteX2" fmla="*/ 0 w 5325805"/>
              <a:gd name="connsiteY2" fmla="*/ 0 h 5476799"/>
              <a:gd name="connsiteX3" fmla="*/ 668836 w 5325805"/>
              <a:gd name="connsiteY3" fmla="*/ 0 h 5476799"/>
              <a:gd name="connsiteX4" fmla="*/ 1942188 w 5325805"/>
              <a:gd name="connsiteY4" fmla="*/ 0 h 5476799"/>
              <a:gd name="connsiteX5" fmla="*/ 2611024 w 5325805"/>
              <a:gd name="connsiteY5" fmla="*/ 0 h 5476799"/>
              <a:gd name="connsiteX6" fmla="*/ 5325805 w 5325805"/>
              <a:gd name="connsiteY6" fmla="*/ 2714782 h 5476799"/>
              <a:gd name="connsiteX7" fmla="*/ 2611024 w 5325805"/>
              <a:gd name="connsiteY7" fmla="*/ 5429563 h 5476799"/>
              <a:gd name="connsiteX8" fmla="*/ 1942188 w 5325805"/>
              <a:gd name="connsiteY8" fmla="*/ 5429563 h 5476799"/>
              <a:gd name="connsiteX9" fmla="*/ 716072 w 5325805"/>
              <a:gd name="connsiteY9" fmla="*/ 5476799 h 5476799"/>
              <a:gd name="connsiteX0" fmla="*/ 668836 w 5325805"/>
              <a:gd name="connsiteY0" fmla="*/ 5429563 h 5429563"/>
              <a:gd name="connsiteX1" fmla="*/ 0 w 5325805"/>
              <a:gd name="connsiteY1" fmla="*/ 5429563 h 5429563"/>
              <a:gd name="connsiteX2" fmla="*/ 0 w 5325805"/>
              <a:gd name="connsiteY2" fmla="*/ 0 h 5429563"/>
              <a:gd name="connsiteX3" fmla="*/ 668836 w 5325805"/>
              <a:gd name="connsiteY3" fmla="*/ 0 h 5429563"/>
              <a:gd name="connsiteX4" fmla="*/ 1942188 w 5325805"/>
              <a:gd name="connsiteY4" fmla="*/ 0 h 5429563"/>
              <a:gd name="connsiteX5" fmla="*/ 2611024 w 5325805"/>
              <a:gd name="connsiteY5" fmla="*/ 0 h 5429563"/>
              <a:gd name="connsiteX6" fmla="*/ 5325805 w 5325805"/>
              <a:gd name="connsiteY6" fmla="*/ 2714782 h 5429563"/>
              <a:gd name="connsiteX7" fmla="*/ 2611024 w 5325805"/>
              <a:gd name="connsiteY7" fmla="*/ 5429563 h 5429563"/>
              <a:gd name="connsiteX8" fmla="*/ 1942188 w 5325805"/>
              <a:gd name="connsiteY8" fmla="*/ 5429563 h 5429563"/>
              <a:gd name="connsiteX0" fmla="*/ 0 w 5325805"/>
              <a:gd name="connsiteY0" fmla="*/ 5429563 h 5429563"/>
              <a:gd name="connsiteX1" fmla="*/ 0 w 5325805"/>
              <a:gd name="connsiteY1" fmla="*/ 0 h 5429563"/>
              <a:gd name="connsiteX2" fmla="*/ 668836 w 5325805"/>
              <a:gd name="connsiteY2" fmla="*/ 0 h 5429563"/>
              <a:gd name="connsiteX3" fmla="*/ 1942188 w 5325805"/>
              <a:gd name="connsiteY3" fmla="*/ 0 h 5429563"/>
              <a:gd name="connsiteX4" fmla="*/ 2611024 w 5325805"/>
              <a:gd name="connsiteY4" fmla="*/ 0 h 5429563"/>
              <a:gd name="connsiteX5" fmla="*/ 5325805 w 5325805"/>
              <a:gd name="connsiteY5" fmla="*/ 2714782 h 5429563"/>
              <a:gd name="connsiteX6" fmla="*/ 2611024 w 5325805"/>
              <a:gd name="connsiteY6" fmla="*/ 5429563 h 5429563"/>
              <a:gd name="connsiteX7" fmla="*/ 1942188 w 5325805"/>
              <a:gd name="connsiteY7" fmla="*/ 5429563 h 5429563"/>
              <a:gd name="connsiteX0" fmla="*/ 0 w 5325805"/>
              <a:gd name="connsiteY0" fmla="*/ 0 h 5429563"/>
              <a:gd name="connsiteX1" fmla="*/ 668836 w 5325805"/>
              <a:gd name="connsiteY1" fmla="*/ 0 h 5429563"/>
              <a:gd name="connsiteX2" fmla="*/ 1942188 w 5325805"/>
              <a:gd name="connsiteY2" fmla="*/ 0 h 5429563"/>
              <a:gd name="connsiteX3" fmla="*/ 2611024 w 5325805"/>
              <a:gd name="connsiteY3" fmla="*/ 0 h 5429563"/>
              <a:gd name="connsiteX4" fmla="*/ 5325805 w 5325805"/>
              <a:gd name="connsiteY4" fmla="*/ 2714782 h 5429563"/>
              <a:gd name="connsiteX5" fmla="*/ 2611024 w 5325805"/>
              <a:gd name="connsiteY5" fmla="*/ 5429563 h 5429563"/>
              <a:gd name="connsiteX6" fmla="*/ 1942188 w 5325805"/>
              <a:gd name="connsiteY6" fmla="*/ 5429563 h 5429563"/>
              <a:gd name="connsiteX0" fmla="*/ 0 w 4656969"/>
              <a:gd name="connsiteY0" fmla="*/ 0 h 5429563"/>
              <a:gd name="connsiteX1" fmla="*/ 1273352 w 4656969"/>
              <a:gd name="connsiteY1" fmla="*/ 0 h 5429563"/>
              <a:gd name="connsiteX2" fmla="*/ 1942188 w 4656969"/>
              <a:gd name="connsiteY2" fmla="*/ 0 h 5429563"/>
              <a:gd name="connsiteX3" fmla="*/ 4656969 w 4656969"/>
              <a:gd name="connsiteY3" fmla="*/ 2714782 h 5429563"/>
              <a:gd name="connsiteX4" fmla="*/ 1942188 w 4656969"/>
              <a:gd name="connsiteY4" fmla="*/ 5429563 h 5429563"/>
              <a:gd name="connsiteX5" fmla="*/ 1273352 w 4656969"/>
              <a:gd name="connsiteY5" fmla="*/ 5429563 h 5429563"/>
              <a:gd name="connsiteX0" fmla="*/ 0 w 3383617"/>
              <a:gd name="connsiteY0" fmla="*/ 0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0 w 3383617"/>
              <a:gd name="connsiteY0" fmla="*/ 0 h 5429563"/>
              <a:gd name="connsiteX1" fmla="*/ 248198 w 3383617"/>
              <a:gd name="connsiteY1" fmla="*/ 41 h 5429563"/>
              <a:gd name="connsiteX2" fmla="*/ 668836 w 3383617"/>
              <a:gd name="connsiteY2" fmla="*/ 0 h 5429563"/>
              <a:gd name="connsiteX3" fmla="*/ 3383617 w 3383617"/>
              <a:gd name="connsiteY3" fmla="*/ 2714782 h 5429563"/>
              <a:gd name="connsiteX4" fmla="*/ 668836 w 3383617"/>
              <a:gd name="connsiteY4" fmla="*/ 5429563 h 5429563"/>
              <a:gd name="connsiteX5" fmla="*/ 0 w 3383617"/>
              <a:gd name="connsiteY5" fmla="*/ 5429563 h 5429563"/>
              <a:gd name="connsiteX0" fmla="*/ 248198 w 3383617"/>
              <a:gd name="connsiteY0" fmla="*/ 41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4110 w 3139529"/>
              <a:gd name="connsiteY0" fmla="*/ 41 h 5429563"/>
              <a:gd name="connsiteX1" fmla="*/ 424748 w 3139529"/>
              <a:gd name="connsiteY1" fmla="*/ 0 h 5429563"/>
              <a:gd name="connsiteX2" fmla="*/ 3139529 w 3139529"/>
              <a:gd name="connsiteY2" fmla="*/ 2714782 h 5429563"/>
              <a:gd name="connsiteX3" fmla="*/ 424748 w 3139529"/>
              <a:gd name="connsiteY3" fmla="*/ 5429563 h 5429563"/>
              <a:gd name="connsiteX4" fmla="*/ 0 w 3139529"/>
              <a:gd name="connsiteY4" fmla="*/ 5429563 h 542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9529" h="5429563">
                <a:moveTo>
                  <a:pt x="4110" y="41"/>
                </a:moveTo>
                <a:lnTo>
                  <a:pt x="424748" y="0"/>
                </a:lnTo>
                <a:cubicBezTo>
                  <a:pt x="1924080" y="0"/>
                  <a:pt x="3139529" y="1215450"/>
                  <a:pt x="3139529" y="2714782"/>
                </a:cubicBezTo>
                <a:cubicBezTo>
                  <a:pt x="3139529" y="4214114"/>
                  <a:pt x="1924080" y="5429563"/>
                  <a:pt x="424748" y="5429563"/>
                </a:cubicBezTo>
                <a:lnTo>
                  <a:pt x="0" y="5429563"/>
                </a:lnTo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906574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16D87B9B-22A3-322E-B7E8-223255AD09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40168" y="5669280"/>
            <a:ext cx="6311664" cy="466344"/>
          </a:xfrm>
        </p:spPr>
        <p:txBody>
          <a:bodyPr anchor="ctr">
            <a:normAutofit/>
          </a:bodyPr>
          <a:lstStyle>
            <a:lvl1pPr algn="ctr">
              <a:lnSpc>
                <a:spcPct val="110000"/>
              </a:lnSpc>
              <a:spcBef>
                <a:spcPts val="1000"/>
              </a:spcBef>
              <a:defRPr sz="1800" cap="all" baseline="0">
                <a:latin typeface="+mn-lt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it-IT"/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6A9BC83F-8FE5-5223-2B3A-6E122D33630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597135" y="1744578"/>
            <a:ext cx="6997730" cy="3507906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6000" cap="all" baseline="0">
                <a:latin typeface="+mn-lt"/>
              </a:defRPr>
            </a:lvl1pPr>
          </a:lstStyle>
          <a:p>
            <a:pPr lvl="0"/>
            <a:r>
              <a:rPr lang="en-US"/>
              <a:t>Click to add Quote</a:t>
            </a:r>
          </a:p>
        </p:txBody>
      </p:sp>
      <p:sp>
        <p:nvSpPr>
          <p:cNvPr id="9" name="Freeform: Shape 15">
            <a:extLst>
              <a:ext uri="{FF2B5EF4-FFF2-40B4-BE49-F238E27FC236}">
                <a16:creationId xmlns:a16="http://schemas.microsoft.com/office/drawing/2014/main" id="{9F353A57-FA3C-A68C-4908-E774A52CB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2811380" y="-1681974"/>
            <a:ext cx="6569242" cy="10510705"/>
          </a:xfrm>
          <a:custGeom>
            <a:avLst/>
            <a:gdLst>
              <a:gd name="connsiteX0" fmla="*/ 5325805 w 5325805"/>
              <a:gd name="connsiteY0" fmla="*/ 2714782 h 5429563"/>
              <a:gd name="connsiteX1" fmla="*/ 2611024 w 5325805"/>
              <a:gd name="connsiteY1" fmla="*/ 5429563 h 5429563"/>
              <a:gd name="connsiteX2" fmla="*/ 1942188 w 5325805"/>
              <a:gd name="connsiteY2" fmla="*/ 5429563 h 5429563"/>
              <a:gd name="connsiteX3" fmla="*/ 668836 w 5325805"/>
              <a:gd name="connsiteY3" fmla="*/ 5429563 h 5429563"/>
              <a:gd name="connsiteX4" fmla="*/ 0 w 5325805"/>
              <a:gd name="connsiteY4" fmla="*/ 5429563 h 5429563"/>
              <a:gd name="connsiteX5" fmla="*/ 0 w 5325805"/>
              <a:gd name="connsiteY5" fmla="*/ 0 h 5429563"/>
              <a:gd name="connsiteX6" fmla="*/ 668836 w 5325805"/>
              <a:gd name="connsiteY6" fmla="*/ 0 h 5429563"/>
              <a:gd name="connsiteX7" fmla="*/ 1942188 w 5325805"/>
              <a:gd name="connsiteY7" fmla="*/ 0 h 5429563"/>
              <a:gd name="connsiteX8" fmla="*/ 2611024 w 5325805"/>
              <a:gd name="connsiteY8" fmla="*/ 0 h 5429563"/>
              <a:gd name="connsiteX9" fmla="*/ 5325805 w 5325805"/>
              <a:gd name="connsiteY9" fmla="*/ 2714782 h 5429563"/>
              <a:gd name="connsiteX0" fmla="*/ 668836 w 5325805"/>
              <a:gd name="connsiteY0" fmla="*/ 5429563 h 5476799"/>
              <a:gd name="connsiteX1" fmla="*/ 0 w 5325805"/>
              <a:gd name="connsiteY1" fmla="*/ 5429563 h 5476799"/>
              <a:gd name="connsiteX2" fmla="*/ 0 w 5325805"/>
              <a:gd name="connsiteY2" fmla="*/ 0 h 5476799"/>
              <a:gd name="connsiteX3" fmla="*/ 668836 w 5325805"/>
              <a:gd name="connsiteY3" fmla="*/ 0 h 5476799"/>
              <a:gd name="connsiteX4" fmla="*/ 1942188 w 5325805"/>
              <a:gd name="connsiteY4" fmla="*/ 0 h 5476799"/>
              <a:gd name="connsiteX5" fmla="*/ 2611024 w 5325805"/>
              <a:gd name="connsiteY5" fmla="*/ 0 h 5476799"/>
              <a:gd name="connsiteX6" fmla="*/ 5325805 w 5325805"/>
              <a:gd name="connsiteY6" fmla="*/ 2714782 h 5476799"/>
              <a:gd name="connsiteX7" fmla="*/ 2611024 w 5325805"/>
              <a:gd name="connsiteY7" fmla="*/ 5429563 h 5476799"/>
              <a:gd name="connsiteX8" fmla="*/ 1942188 w 5325805"/>
              <a:gd name="connsiteY8" fmla="*/ 5429563 h 5476799"/>
              <a:gd name="connsiteX9" fmla="*/ 716072 w 5325805"/>
              <a:gd name="connsiteY9" fmla="*/ 5476799 h 5476799"/>
              <a:gd name="connsiteX0" fmla="*/ 668836 w 5325805"/>
              <a:gd name="connsiteY0" fmla="*/ 5429563 h 5429563"/>
              <a:gd name="connsiteX1" fmla="*/ 0 w 5325805"/>
              <a:gd name="connsiteY1" fmla="*/ 5429563 h 5429563"/>
              <a:gd name="connsiteX2" fmla="*/ 0 w 5325805"/>
              <a:gd name="connsiteY2" fmla="*/ 0 h 5429563"/>
              <a:gd name="connsiteX3" fmla="*/ 668836 w 5325805"/>
              <a:gd name="connsiteY3" fmla="*/ 0 h 5429563"/>
              <a:gd name="connsiteX4" fmla="*/ 1942188 w 5325805"/>
              <a:gd name="connsiteY4" fmla="*/ 0 h 5429563"/>
              <a:gd name="connsiteX5" fmla="*/ 2611024 w 5325805"/>
              <a:gd name="connsiteY5" fmla="*/ 0 h 5429563"/>
              <a:gd name="connsiteX6" fmla="*/ 5325805 w 5325805"/>
              <a:gd name="connsiteY6" fmla="*/ 2714782 h 5429563"/>
              <a:gd name="connsiteX7" fmla="*/ 2611024 w 5325805"/>
              <a:gd name="connsiteY7" fmla="*/ 5429563 h 5429563"/>
              <a:gd name="connsiteX8" fmla="*/ 1942188 w 5325805"/>
              <a:gd name="connsiteY8" fmla="*/ 5429563 h 5429563"/>
              <a:gd name="connsiteX0" fmla="*/ 0 w 5325805"/>
              <a:gd name="connsiteY0" fmla="*/ 5429563 h 5429563"/>
              <a:gd name="connsiteX1" fmla="*/ 0 w 5325805"/>
              <a:gd name="connsiteY1" fmla="*/ 0 h 5429563"/>
              <a:gd name="connsiteX2" fmla="*/ 668836 w 5325805"/>
              <a:gd name="connsiteY2" fmla="*/ 0 h 5429563"/>
              <a:gd name="connsiteX3" fmla="*/ 1942188 w 5325805"/>
              <a:gd name="connsiteY3" fmla="*/ 0 h 5429563"/>
              <a:gd name="connsiteX4" fmla="*/ 2611024 w 5325805"/>
              <a:gd name="connsiteY4" fmla="*/ 0 h 5429563"/>
              <a:gd name="connsiteX5" fmla="*/ 5325805 w 5325805"/>
              <a:gd name="connsiteY5" fmla="*/ 2714782 h 5429563"/>
              <a:gd name="connsiteX6" fmla="*/ 2611024 w 5325805"/>
              <a:gd name="connsiteY6" fmla="*/ 5429563 h 5429563"/>
              <a:gd name="connsiteX7" fmla="*/ 1942188 w 5325805"/>
              <a:gd name="connsiteY7" fmla="*/ 5429563 h 5429563"/>
              <a:gd name="connsiteX0" fmla="*/ 0 w 5325805"/>
              <a:gd name="connsiteY0" fmla="*/ 0 h 5429563"/>
              <a:gd name="connsiteX1" fmla="*/ 668836 w 5325805"/>
              <a:gd name="connsiteY1" fmla="*/ 0 h 5429563"/>
              <a:gd name="connsiteX2" fmla="*/ 1942188 w 5325805"/>
              <a:gd name="connsiteY2" fmla="*/ 0 h 5429563"/>
              <a:gd name="connsiteX3" fmla="*/ 2611024 w 5325805"/>
              <a:gd name="connsiteY3" fmla="*/ 0 h 5429563"/>
              <a:gd name="connsiteX4" fmla="*/ 5325805 w 5325805"/>
              <a:gd name="connsiteY4" fmla="*/ 2714782 h 5429563"/>
              <a:gd name="connsiteX5" fmla="*/ 2611024 w 5325805"/>
              <a:gd name="connsiteY5" fmla="*/ 5429563 h 5429563"/>
              <a:gd name="connsiteX6" fmla="*/ 1942188 w 5325805"/>
              <a:gd name="connsiteY6" fmla="*/ 5429563 h 5429563"/>
              <a:gd name="connsiteX0" fmla="*/ 0 w 4656969"/>
              <a:gd name="connsiteY0" fmla="*/ 0 h 5429563"/>
              <a:gd name="connsiteX1" fmla="*/ 1273352 w 4656969"/>
              <a:gd name="connsiteY1" fmla="*/ 0 h 5429563"/>
              <a:gd name="connsiteX2" fmla="*/ 1942188 w 4656969"/>
              <a:gd name="connsiteY2" fmla="*/ 0 h 5429563"/>
              <a:gd name="connsiteX3" fmla="*/ 4656969 w 4656969"/>
              <a:gd name="connsiteY3" fmla="*/ 2714782 h 5429563"/>
              <a:gd name="connsiteX4" fmla="*/ 1942188 w 4656969"/>
              <a:gd name="connsiteY4" fmla="*/ 5429563 h 5429563"/>
              <a:gd name="connsiteX5" fmla="*/ 1273352 w 4656969"/>
              <a:gd name="connsiteY5" fmla="*/ 5429563 h 5429563"/>
              <a:gd name="connsiteX0" fmla="*/ 0 w 3383617"/>
              <a:gd name="connsiteY0" fmla="*/ 0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0 w 3383617"/>
              <a:gd name="connsiteY0" fmla="*/ 0 h 5429563"/>
              <a:gd name="connsiteX1" fmla="*/ 248198 w 3383617"/>
              <a:gd name="connsiteY1" fmla="*/ 41 h 5429563"/>
              <a:gd name="connsiteX2" fmla="*/ 668836 w 3383617"/>
              <a:gd name="connsiteY2" fmla="*/ 0 h 5429563"/>
              <a:gd name="connsiteX3" fmla="*/ 3383617 w 3383617"/>
              <a:gd name="connsiteY3" fmla="*/ 2714782 h 5429563"/>
              <a:gd name="connsiteX4" fmla="*/ 668836 w 3383617"/>
              <a:gd name="connsiteY4" fmla="*/ 5429563 h 5429563"/>
              <a:gd name="connsiteX5" fmla="*/ 0 w 3383617"/>
              <a:gd name="connsiteY5" fmla="*/ 5429563 h 5429563"/>
              <a:gd name="connsiteX0" fmla="*/ 248198 w 3383617"/>
              <a:gd name="connsiteY0" fmla="*/ 41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4110 w 3139529"/>
              <a:gd name="connsiteY0" fmla="*/ 41 h 5429563"/>
              <a:gd name="connsiteX1" fmla="*/ 424748 w 3139529"/>
              <a:gd name="connsiteY1" fmla="*/ 0 h 5429563"/>
              <a:gd name="connsiteX2" fmla="*/ 3139529 w 3139529"/>
              <a:gd name="connsiteY2" fmla="*/ 2714782 h 5429563"/>
              <a:gd name="connsiteX3" fmla="*/ 424748 w 3139529"/>
              <a:gd name="connsiteY3" fmla="*/ 5429563 h 5429563"/>
              <a:gd name="connsiteX4" fmla="*/ 0 w 3139529"/>
              <a:gd name="connsiteY4" fmla="*/ 5429563 h 542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9529" h="5429563">
                <a:moveTo>
                  <a:pt x="4110" y="41"/>
                </a:moveTo>
                <a:lnTo>
                  <a:pt x="424748" y="0"/>
                </a:lnTo>
                <a:cubicBezTo>
                  <a:pt x="1924080" y="0"/>
                  <a:pt x="3139529" y="1215450"/>
                  <a:pt x="3139529" y="2714782"/>
                </a:cubicBezTo>
                <a:cubicBezTo>
                  <a:pt x="3139529" y="4214114"/>
                  <a:pt x="1924080" y="5429563"/>
                  <a:pt x="424748" y="5429563"/>
                </a:cubicBezTo>
                <a:lnTo>
                  <a:pt x="0" y="5429563"/>
                </a:lnTo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A6ED88A-EDCD-4A48-B0EF-E49FCA7132D5}" type="datetimeFigureOut">
              <a:rPr lang="it-IT" smtClean="0"/>
              <a:t>30/08/2026</a:t>
            </a:fld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l"/>
            <a:fld id="{F7021451-1387-4CA6-816F-3879F97B5CBC}" type="slidenum">
              <a:rPr lang="en-US" b="0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863184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it-I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72FE6B-A4D8-8ED7-89D7-5E7F2C5B8F5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31838" y="2103438"/>
            <a:ext cx="5181600" cy="4351337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86405AE-ED31-677D-86D8-01EAD583735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84947" y="2103121"/>
            <a:ext cx="5181600" cy="4351337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A6ED88A-EDCD-4A48-B0EF-E49FCA7132D5}" type="datetimeFigureOut">
              <a:rPr lang="it-IT" smtClean="0"/>
              <a:t>30/08/2026</a:t>
            </a:fld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l"/>
            <a:fld id="{F7021451-1387-4CA6-816F-3879F97B5CBC}" type="slidenum">
              <a:rPr lang="en-US" b="0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048893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85A6F3D-6630-C2E0-DC0A-6D2C0AACF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520" y="2103120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9C38DBB1-A1FA-A460-88C8-B05F1570CA9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31838" y="2743200"/>
            <a:ext cx="5157187" cy="376396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09360" y="2103120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2D763CC-A010-6A2B-FEF3-388EAC8417D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09361" y="2743200"/>
            <a:ext cx="5183188" cy="376396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A6ED88A-EDCD-4A48-B0EF-E49FCA7132D5}" type="datetimeFigureOut">
              <a:rPr lang="it-IT" smtClean="0"/>
              <a:t>30/08/2026</a:t>
            </a:fld>
            <a:endParaRPr lang="it-I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l"/>
            <a:fld id="{F7021451-1387-4CA6-816F-3879F97B5CBC}" type="slidenum">
              <a:rPr lang="en-US" b="0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181835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0796BC8-E1B7-E6D6-E86F-4A5CAECDF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A6ED88A-EDCD-4A48-B0EF-E49FCA7132D5}" type="datetimeFigureOut">
              <a:rPr lang="it-IT" smtClean="0"/>
              <a:t>30/08/2026</a:t>
            </a:fld>
            <a:endParaRPr 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l"/>
            <a:fld id="{F7021451-1387-4CA6-816F-3879F97B5CBC}" type="slidenum">
              <a:rPr lang="en-US" b="0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802810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it-IT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A6ED88A-EDCD-4A48-B0EF-E49FCA7132D5}" type="datetimeFigureOut">
              <a:rPr lang="it-IT" smtClean="0"/>
              <a:t>30/08/2026</a:t>
            </a:fld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l"/>
            <a:fld id="{F7021451-1387-4CA6-816F-3879F97B5CBC}" type="slidenum">
              <a:rPr lang="en-US" b="0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568916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57200"/>
            <a:ext cx="7342307" cy="1133856"/>
          </a:xfrm>
          <a:noFill/>
        </p:spPr>
        <p:txBody>
          <a:bodyPr anchor="b"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it-IT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8" y="2624328"/>
            <a:ext cx="10424160" cy="3200400"/>
          </a:xfrm>
          <a:noFill/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A6ED88A-EDCD-4A48-B0EF-E49FCA7132D5}" type="datetimeFigureOut">
              <a:rPr lang="it-IT" smtClean="0"/>
              <a:t>30/08/2026</a:t>
            </a:fld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l"/>
            <a:fld id="{F7021451-1387-4CA6-816F-3879F97B5CBC}" type="slidenum">
              <a:rPr lang="en-US" b="0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019296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6">
            <a:extLst>
              <a:ext uri="{FF2B5EF4-FFF2-40B4-BE49-F238E27FC236}">
                <a16:creationId xmlns:a16="http://schemas.microsoft.com/office/drawing/2014/main" id="{CE8CC034-C652-239B-0064-9B0543AC2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 lang="en-US" dirty="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it-IT"/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D051F68D-E2E5-C625-0273-281CE6D4939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31520" y="2301836"/>
            <a:ext cx="10741150" cy="3921165"/>
          </a:xfrm>
          <a:noFill/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A6ED88A-EDCD-4A48-B0EF-E49FCA7132D5}" type="datetimeFigureOut">
              <a:rPr lang="it-IT" smtClean="0"/>
              <a:t>30/08/2026</a:t>
            </a:fld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l"/>
            <a:fld id="{F7021451-1387-4CA6-816F-3879F97B5CBC}" type="slidenum">
              <a:rPr lang="en-US" b="0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837936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STER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41480" y="657453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6708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518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476A66-BE83-43F9-A28B-02DF7879A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4990"/>
            <a:ext cx="10515600" cy="11168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CB382-EE11-430D-941A-DB76EEB7F2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 flipH="1">
            <a:off x="-1131161" y="1592957"/>
            <a:ext cx="29735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/>
                </a:solidFill>
              </a:defRPr>
            </a:lvl1pPr>
          </a:lstStyle>
          <a:p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D76E94-F276-4F0F-8DD9-B1F8A3198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61469"/>
            <a:ext cx="10515600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AD964E-3A2E-4DB9-B96A-EDE144A47B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25981" y="4687095"/>
            <a:ext cx="270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/>
                </a:solidFill>
              </a:defRPr>
            </a:lvl1pPr>
          </a:lstStyle>
          <a:p>
            <a:fld id="{6A6ED88A-EDCD-4A48-B0EF-E49FCA7132D5}" type="datetimeFigureOut">
              <a:rPr lang="it-IT" smtClean="0"/>
              <a:t>30/08/2026</a:t>
            </a:fld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562FE-ACD1-43F2-A3DE-5B11E10B7E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5746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000">
                <a:solidFill>
                  <a:schemeClr val="tx1"/>
                </a:solidFill>
              </a:defRPr>
            </a:lvl1pPr>
          </a:lstStyle>
          <a:p>
            <a:pPr algn="l"/>
            <a:fld id="{F7021451-1387-4CA6-816F-3879F97B5CBC}" type="slidenum">
              <a:rPr lang="en-US" b="0" smtClean="0"/>
              <a:t>‹N›</a:t>
            </a:fld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EB34A3B-1FD5-48FF-9982-1E64C864C01D}"/>
              </a:ext>
            </a:extLst>
          </p:cNvPr>
          <p:cNvCxnSpPr>
            <a:cxnSpLocks/>
          </p:cNvCxnSpPr>
          <p:nvPr/>
        </p:nvCxnSpPr>
        <p:spPr>
          <a:xfrm flipH="1">
            <a:off x="4" y="1824111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1071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  <p:sldLayoutId id="2147483679" r:id="rId15"/>
    <p:sldLayoutId id="2147483680" r:id="rId16"/>
    <p:sldLayoutId id="2147483681" r:id="rId17"/>
    <p:sldLayoutId id="2147483682" r:id="rId18"/>
    <p:sldLayoutId id="2147483683" r:id="rId19"/>
    <p:sldLayoutId id="2147483684" r:id="rId20"/>
    <p:sldLayoutId id="2147483685" r:id="rId21"/>
    <p:sldLayoutId id="2147483686" r:id="rId22"/>
    <p:sldLayoutId id="2147483687" r:id="rId23"/>
    <p:sldLayoutId id="2147483688" r:id="rId24"/>
    <p:sldLayoutId id="2147483689" r:id="rId25"/>
    <p:sldLayoutId id="2147483690" r:id="rId26"/>
    <p:sldLayoutId id="2147483691" r:id="rId27"/>
    <p:sldLayoutId id="2147483692" r:id="rId2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SzPct val="80000"/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6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4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28">
          <p15:clr>
            <a:srgbClr val="F26B43"/>
          </p15:clr>
        </p15:guide>
        <p15:guide id="2" pos="528">
          <p15:clr>
            <a:srgbClr val="F26B43"/>
          </p15:clr>
        </p15:guide>
        <p15:guide id="3" orient="horz" pos="3792">
          <p15:clr>
            <a:srgbClr val="F26B43"/>
          </p15:clr>
        </p15:guide>
        <p15:guide id="4" pos="715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F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chemeClr val="bg1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it-IT" dirty="0"/>
          </a:p>
        </p:txBody>
      </p:sp>
      <p:sp>
        <p:nvSpPr>
          <p:cNvPr id="7" name="Text 5"/>
          <p:cNvSpPr/>
          <p:nvPr/>
        </p:nvSpPr>
        <p:spPr>
          <a:xfrm>
            <a:off x="2072486" y="1857689"/>
            <a:ext cx="80467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400" b="1" dirty="0"/>
              <a:t>DOPO IL SEMESTRE</a:t>
            </a:r>
            <a:endParaRPr lang="en-US" sz="3400" dirty="0"/>
          </a:p>
          <a:p>
            <a:pPr marL="0" indent="0" algn="ctr">
              <a:buNone/>
            </a:pPr>
            <a:r>
              <a:rPr lang="en-US" sz="3400" b="1" dirty="0"/>
              <a:t>FILTRO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2026766" y="3285757"/>
            <a:ext cx="8138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/>
              <a:t>Guida pratica a graduatoria, assegnazione, immatricolazione e corsi affini</a:t>
            </a:r>
          </a:p>
          <a:p>
            <a:pPr marL="0" indent="0" algn="ctr">
              <a:buNone/>
            </a:pPr>
            <a:r>
              <a:rPr lang="en-US" sz="1800" dirty="0"/>
              <a:t>per Medicina e Chirurgia e Odontoiatria e Protesi Dentaria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41480" y="657453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6708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</a:t>
            </a:fld>
            <a:endParaRPr lang="en-US"/>
          </a:p>
        </p:txBody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id="{EE9E25DD-C789-4845-4A74-DB5E22885C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9755" y="281942"/>
            <a:ext cx="3432183" cy="123611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10896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20" dirty="0">
                <a:solidFill>
                  <a:srgbClr val="2457D6"/>
                </a:solidFill>
              </a:rPr>
              <a:t>1 • CALENDARIO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502920" y="566928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B1F3A"/>
                </a:solidFill>
              </a:rPr>
              <a:t>Dal semestre agli esami: le date da segnare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960120" y="2029968"/>
            <a:ext cx="10149840" cy="0"/>
          </a:xfrm>
          <a:prstGeom prst="line">
            <a:avLst/>
          </a:prstGeom>
          <a:noFill/>
          <a:ln w="38100">
            <a:solidFill>
              <a:srgbClr val="B8C5D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Shape 3"/>
          <p:cNvSpPr/>
          <p:nvPr/>
        </p:nvSpPr>
        <p:spPr>
          <a:xfrm>
            <a:off x="777240" y="1892808"/>
            <a:ext cx="274320" cy="274320"/>
          </a:xfrm>
          <a:prstGeom prst="ellipse">
            <a:avLst/>
          </a:prstGeom>
          <a:solidFill>
            <a:srgbClr val="11A7C9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612648" y="1325880"/>
            <a:ext cx="1325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1A7C9"/>
                </a:solidFill>
              </a:rPr>
              <a:t>1 SET 2026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274320" y="2377440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B1F3A"/>
                </a:solidFill>
              </a:rPr>
              <a:t>Inizio semestre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210312" y="2807208"/>
            <a:ext cx="19933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475467"/>
                </a:solidFill>
              </a:rPr>
              <a:t>Tre insegnamenti comuni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3429000" y="1892808"/>
            <a:ext cx="274320" cy="274320"/>
          </a:xfrm>
          <a:prstGeom prst="ellipse">
            <a:avLst/>
          </a:prstGeom>
          <a:solidFill>
            <a:srgbClr val="2457D6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Text 8"/>
          <p:cNvSpPr/>
          <p:nvPr/>
        </p:nvSpPr>
        <p:spPr>
          <a:xfrm>
            <a:off x="3264408" y="1325880"/>
            <a:ext cx="1325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457D6"/>
                </a:solidFill>
              </a:rPr>
              <a:t>10 DIC 2026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2926080" y="2377440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B1F3A"/>
                </a:solidFill>
              </a:rPr>
              <a:t>1° prova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2862072" y="2807208"/>
            <a:ext cx="19933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475467"/>
                </a:solidFill>
              </a:rPr>
              <a:t>ore 11:00 • tutte e tre le materie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080760" y="1892808"/>
            <a:ext cx="274320" cy="274320"/>
          </a:xfrm>
          <a:prstGeom prst="ellipse">
            <a:avLst/>
          </a:prstGeom>
          <a:solidFill>
            <a:srgbClr val="2457D6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Text 12"/>
          <p:cNvSpPr/>
          <p:nvPr/>
        </p:nvSpPr>
        <p:spPr>
          <a:xfrm>
            <a:off x="5916168" y="1325880"/>
            <a:ext cx="1325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457D6"/>
                </a:solidFill>
              </a:rPr>
              <a:t>11 GEN 2027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5577840" y="2377440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B1F3A"/>
                </a:solidFill>
              </a:rPr>
              <a:t>2° prova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5513832" y="2807208"/>
            <a:ext cx="19933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475467"/>
                </a:solidFill>
              </a:rPr>
              <a:t>ore 11:00 • tutte e tre le materie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8732520" y="1892808"/>
            <a:ext cx="274320" cy="274320"/>
          </a:xfrm>
          <a:prstGeom prst="ellipse">
            <a:avLst/>
          </a:prstGeom>
          <a:solidFill>
            <a:srgbClr val="12805C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Text 16"/>
          <p:cNvSpPr/>
          <p:nvPr/>
        </p:nvSpPr>
        <p:spPr>
          <a:xfrm>
            <a:off x="8567928" y="1325880"/>
            <a:ext cx="1325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2805C"/>
                </a:solidFill>
              </a:rPr>
              <a:t>22 GEN 2027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8229600" y="2377440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B1F3A"/>
                </a:solidFill>
              </a:rPr>
              <a:t>Graduatoria nazionale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8165592" y="2807208"/>
            <a:ext cx="19933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475467"/>
                </a:solidFill>
              </a:rPr>
              <a:t>pubblicazione e successive assegnazioni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594360" y="4069080"/>
            <a:ext cx="3566160" cy="1417320"/>
          </a:xfrm>
          <a:prstGeom prst="roundRect">
            <a:avLst>
              <a:gd name="adj" fmla="val 5161"/>
            </a:avLst>
          </a:prstGeom>
          <a:solidFill>
            <a:srgbClr val="EAF7FB"/>
          </a:solidFill>
          <a:ln w="12700">
            <a:solidFill>
              <a:srgbClr val="E1E7E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2" name="Text 20"/>
          <p:cNvSpPr/>
          <p:nvPr/>
        </p:nvSpPr>
        <p:spPr>
          <a:xfrm>
            <a:off x="822960" y="4315968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1F3A"/>
                </a:solidFill>
              </a:rPr>
              <a:t>Ogni prova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822960" y="4645152"/>
            <a:ext cx="2926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475467"/>
                </a:solidFill>
              </a:rPr>
              <a:t>31 domande • 21 multiple choice + 10 a completamento • 50 minuti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315968" y="4069080"/>
            <a:ext cx="3566160" cy="1417320"/>
          </a:xfrm>
          <a:prstGeom prst="roundRect">
            <a:avLst>
              <a:gd name="adj" fmla="val 5161"/>
            </a:avLst>
          </a:prstGeom>
          <a:solidFill>
            <a:srgbClr val="EEF3FB"/>
          </a:solidFill>
          <a:ln w="12700">
            <a:solidFill>
              <a:srgbClr val="E1E7E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Text 23"/>
          <p:cNvSpPr/>
          <p:nvPr/>
        </p:nvSpPr>
        <p:spPr>
          <a:xfrm>
            <a:off x="4553712" y="4315968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1F3A"/>
                </a:solidFill>
              </a:rPr>
              <a:t>Regola chiave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4553712" y="4645152"/>
            <a:ext cx="2971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475467"/>
                </a:solidFill>
              </a:rPr>
              <a:t>Devi sostenere almeno una delle due prove per ciascuno dei 3 insegnamenti.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8046720" y="4069080"/>
            <a:ext cx="3566160" cy="1417320"/>
          </a:xfrm>
          <a:prstGeom prst="roundRect">
            <a:avLst>
              <a:gd name="adj" fmla="val 5161"/>
            </a:avLst>
          </a:prstGeom>
          <a:solidFill>
            <a:srgbClr val="ECF8F2"/>
          </a:solidFill>
          <a:ln w="12700">
            <a:solidFill>
              <a:srgbClr val="E1E7E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8" name="Text 26"/>
          <p:cNvSpPr/>
          <p:nvPr/>
        </p:nvSpPr>
        <p:spPr>
          <a:xfrm>
            <a:off x="8284464" y="4315968"/>
            <a:ext cx="1325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1F3A"/>
                </a:solidFill>
              </a:rPr>
              <a:t>Voto utile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8284464" y="4645152"/>
            <a:ext cx="2971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475467"/>
                </a:solidFill>
              </a:rPr>
              <a:t>Se sostieni entrambe le prove, ai fini della graduatoria vale automaticamente il risultato migliore, purché ≥ 18/30.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502920" y="6199632"/>
            <a:ext cx="11155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30" dirty="0">
                <a:solidFill>
                  <a:srgbClr val="667085"/>
                </a:solidFill>
              </a:rPr>
              <a:t>Fonti: D.D. MUR n. 249/2026, art. 1; MUR, 13/07/2026; UNIMORE, pagina “Iscrizione Lauree Magistrali…” (date esami e semestre).</a:t>
            </a:r>
            <a:endParaRPr lang="en-US" sz="730" dirty="0"/>
          </a:p>
        </p:txBody>
      </p:sp>
      <p:sp>
        <p:nvSpPr>
          <p:cNvPr id="3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41480" y="657453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6708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10896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20" dirty="0">
                <a:solidFill>
                  <a:srgbClr val="2457D6"/>
                </a:solidFill>
              </a:rPr>
              <a:t>2 • COME VIENE FORMATA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502920" y="566928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B1F3A"/>
                </a:solidFill>
              </a:rPr>
              <a:t>La graduatoria nazionale: tre sezioni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48640" y="123444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467"/>
                </a:solidFill>
              </a:rPr>
              <a:t>L’accesso al 2° semestre dipende dalla posizione nella graduatoria nazionale. La sezione dipende dal numero di esami superati con almeno 18/30.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94360" y="1965960"/>
            <a:ext cx="3337560" cy="2971800"/>
          </a:xfrm>
          <a:prstGeom prst="roundRect">
            <a:avLst>
              <a:gd name="adj" fmla="val 2462"/>
            </a:avLst>
          </a:prstGeom>
          <a:solidFill>
            <a:srgbClr val="E9F2FF"/>
          </a:solidFill>
          <a:ln w="12700">
            <a:solidFill>
              <a:srgbClr val="FFFFFF"/>
            </a:solidFill>
            <a:prstDash val="solid"/>
          </a:ln>
          <a:effectLst>
            <a:outerShdw blurRad="12700" dist="50800" dir="2700000" algn="bl" rotWithShape="0">
              <a:srgbClr val="AAB4C1">
                <a:alpha val="16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6" name="Shape 4"/>
          <p:cNvSpPr/>
          <p:nvPr/>
        </p:nvSpPr>
        <p:spPr>
          <a:xfrm>
            <a:off x="822960" y="2221992"/>
            <a:ext cx="530352" cy="530352"/>
          </a:xfrm>
          <a:prstGeom prst="ellipse">
            <a:avLst/>
          </a:prstGeom>
          <a:solidFill>
            <a:srgbClr val="2457D6"/>
          </a:solidFill>
          <a:ln w="12700">
            <a:solidFill>
              <a:srgbClr val="2457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Text 5"/>
          <p:cNvSpPr/>
          <p:nvPr/>
        </p:nvSpPr>
        <p:spPr>
          <a:xfrm>
            <a:off x="822960" y="2313432"/>
            <a:ext cx="5303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490472" y="2194560"/>
            <a:ext cx="21031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0B1F3A"/>
                </a:solidFill>
              </a:rPr>
              <a:t>3 esami superati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850392" y="2926080"/>
            <a:ext cx="27889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475467"/>
                </a:solidFill>
              </a:rPr>
              <a:t>≥ 18/30 in Chimica + Fisica + Biologia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850392" y="3886200"/>
            <a:ext cx="27889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2457D6"/>
                </a:solidFill>
              </a:rPr>
              <a:t>300 punti + somma dei 3 voti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4133088" y="1965960"/>
            <a:ext cx="3337560" cy="2971800"/>
          </a:xfrm>
          <a:prstGeom prst="roundRect">
            <a:avLst>
              <a:gd name="adj" fmla="val 2462"/>
            </a:avLst>
          </a:prstGeom>
          <a:solidFill>
            <a:srgbClr val="ECF8F2"/>
          </a:solidFill>
          <a:ln w="12700">
            <a:solidFill>
              <a:srgbClr val="FFFFFF"/>
            </a:solidFill>
            <a:prstDash val="solid"/>
          </a:ln>
          <a:effectLst>
            <a:outerShdw blurRad="12700" dist="50800" dir="2700000" algn="bl" rotWithShape="0">
              <a:srgbClr val="AAB4C1">
                <a:alpha val="16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2" name="Shape 10"/>
          <p:cNvSpPr/>
          <p:nvPr/>
        </p:nvSpPr>
        <p:spPr>
          <a:xfrm>
            <a:off x="4361688" y="2221992"/>
            <a:ext cx="530352" cy="530352"/>
          </a:xfrm>
          <a:prstGeom prst="ellipse">
            <a:avLst/>
          </a:prstGeom>
          <a:solidFill>
            <a:srgbClr val="12805C"/>
          </a:solidFill>
          <a:ln w="12700">
            <a:solidFill>
              <a:srgbClr val="12805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Text 11"/>
          <p:cNvSpPr/>
          <p:nvPr/>
        </p:nvSpPr>
        <p:spPr>
          <a:xfrm>
            <a:off x="4361688" y="2313432"/>
            <a:ext cx="5303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029200" y="2194560"/>
            <a:ext cx="21031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0B1F3A"/>
                </a:solidFill>
              </a:rPr>
              <a:t>2 esami superati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4389120" y="2926080"/>
            <a:ext cx="27889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475467"/>
                </a:solidFill>
              </a:rPr>
              <a:t>≥ 18/30 in 2 insegnamenti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389120" y="3886200"/>
            <a:ext cx="27889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2805C"/>
                </a:solidFill>
              </a:rPr>
              <a:t>200 punti + somma dei 2 voti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7671816" y="1965960"/>
            <a:ext cx="3337560" cy="2971800"/>
          </a:xfrm>
          <a:prstGeom prst="roundRect">
            <a:avLst>
              <a:gd name="adj" fmla="val 2462"/>
            </a:avLst>
          </a:prstGeom>
          <a:solidFill>
            <a:srgbClr val="FFF6E8"/>
          </a:solidFill>
          <a:ln w="12700">
            <a:solidFill>
              <a:srgbClr val="FFFFFF"/>
            </a:solidFill>
            <a:prstDash val="solid"/>
          </a:ln>
          <a:effectLst>
            <a:outerShdw blurRad="12700" dist="50800" dir="2700000" algn="bl" rotWithShape="0">
              <a:srgbClr val="AAB4C1">
                <a:alpha val="16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8" name="Shape 16"/>
          <p:cNvSpPr/>
          <p:nvPr/>
        </p:nvSpPr>
        <p:spPr>
          <a:xfrm>
            <a:off x="7900416" y="2221992"/>
            <a:ext cx="530352" cy="530352"/>
          </a:xfrm>
          <a:prstGeom prst="ellipse">
            <a:avLst/>
          </a:prstGeom>
          <a:solidFill>
            <a:srgbClr val="B7791F"/>
          </a:solidFill>
          <a:ln w="12700">
            <a:solidFill>
              <a:srgbClr val="B7791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Text 17"/>
          <p:cNvSpPr/>
          <p:nvPr/>
        </p:nvSpPr>
        <p:spPr>
          <a:xfrm>
            <a:off x="7900416" y="2313432"/>
            <a:ext cx="5303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8567928" y="2194560"/>
            <a:ext cx="21031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0B1F3A"/>
                </a:solidFill>
              </a:rPr>
              <a:t>1 esame superato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927848" y="2926080"/>
            <a:ext cx="27889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475467"/>
                </a:solidFill>
              </a:rPr>
              <a:t>≥ 18/30 in 1 insegnamento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7927848" y="3886200"/>
            <a:ext cx="27889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B7791F"/>
                </a:solidFill>
              </a:rPr>
              <a:t>100 punti + voto dell’esame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594360" y="5166360"/>
            <a:ext cx="10424160" cy="713232"/>
          </a:xfrm>
          <a:prstGeom prst="roundRect">
            <a:avLst>
              <a:gd name="adj" fmla="val 10256"/>
            </a:avLst>
          </a:prstGeom>
          <a:solidFill>
            <a:srgbClr val="FFFFFF"/>
          </a:solidFill>
          <a:ln w="12700">
            <a:solidFill>
              <a:srgbClr val="E1E7E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Text 22"/>
          <p:cNvSpPr/>
          <p:nvPr/>
        </p:nvSpPr>
        <p:spPr>
          <a:xfrm>
            <a:off x="822960" y="5349240"/>
            <a:ext cx="9966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80" b="1" dirty="0">
                <a:solidFill>
                  <a:srgbClr val="0B1F3A"/>
                </a:solidFill>
              </a:rPr>
              <a:t>Importante: chi si trova in 2ª o 3ª sezione e viene assegnato a Medicina/Odontoiatria deve recuperare i CFU degli insegnamenti non superati nella sede di assegnazione, in tempo utile per l’immatricolazione.</a:t>
            </a:r>
            <a:endParaRPr lang="en-US" sz="1080" dirty="0"/>
          </a:p>
        </p:txBody>
      </p:sp>
      <p:sp>
        <p:nvSpPr>
          <p:cNvPr id="25" name="Text 23"/>
          <p:cNvSpPr/>
          <p:nvPr/>
        </p:nvSpPr>
        <p:spPr>
          <a:xfrm>
            <a:off x="502920" y="6199632"/>
            <a:ext cx="11155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30" dirty="0">
                <a:solidFill>
                  <a:srgbClr val="667085"/>
                </a:solidFill>
              </a:rPr>
              <a:t>Fonte principale: D.M. 941/2026, art. 10 e art. 12; conferma UNIMORE, sezione “Graduatoria di merito nazionale”.</a:t>
            </a:r>
            <a:endParaRPr lang="en-US" sz="730" dirty="0"/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41480" y="657453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6708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10896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20" dirty="0">
                <a:solidFill>
                  <a:srgbClr val="2457D6"/>
                </a:solidFill>
              </a:rPr>
              <a:t>3 • COSA FARE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502920" y="566928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B1F3A"/>
                </a:solidFill>
              </a:rPr>
              <a:t>Dalla graduatoria all’immatricolazione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48640" y="1234440"/>
            <a:ext cx="7315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75467"/>
                </a:solidFill>
              </a:rPr>
              <a:t>Schema operativo per chi risulta in posizione utile nel corso principale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58368" y="1783080"/>
            <a:ext cx="1508760" cy="429768"/>
          </a:xfrm>
          <a:prstGeom prst="roundRect">
            <a:avLst>
              <a:gd name="adj" fmla="val 12766"/>
            </a:avLst>
          </a:prstGeom>
          <a:solidFill>
            <a:srgbClr val="EEF3FB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731520" y="1874520"/>
            <a:ext cx="13533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2457D6"/>
                </a:solidFill>
              </a:rPr>
              <a:t>22 GEN 2027</a:t>
            </a:r>
            <a:endParaRPr lang="en-US" sz="860" dirty="0"/>
          </a:p>
        </p:txBody>
      </p:sp>
      <p:sp>
        <p:nvSpPr>
          <p:cNvPr id="7" name="Text 5"/>
          <p:cNvSpPr/>
          <p:nvPr/>
        </p:nvSpPr>
        <p:spPr>
          <a:xfrm>
            <a:off x="2359152" y="1792224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30" b="1" dirty="0">
                <a:solidFill>
                  <a:srgbClr val="0B1F3A"/>
                </a:solidFill>
              </a:rPr>
              <a:t>Pubblicazione graduatoria nazionale</a:t>
            </a:r>
            <a:endParaRPr lang="en-US" sz="1230" dirty="0"/>
          </a:p>
        </p:txBody>
      </p:sp>
      <p:sp>
        <p:nvSpPr>
          <p:cNvPr id="8" name="Text 6"/>
          <p:cNvSpPr/>
          <p:nvPr/>
        </p:nvSpPr>
        <p:spPr>
          <a:xfrm>
            <a:off x="5321808" y="1792224"/>
            <a:ext cx="5760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70" dirty="0">
                <a:solidFill>
                  <a:srgbClr val="475467"/>
                </a:solidFill>
              </a:rPr>
              <a:t>Controlla posizione e sede assegnata su Universitaly.</a:t>
            </a:r>
            <a:endParaRPr lang="en-US" sz="970" dirty="0"/>
          </a:p>
        </p:txBody>
      </p:sp>
      <p:sp>
        <p:nvSpPr>
          <p:cNvPr id="9" name="Shape 7"/>
          <p:cNvSpPr/>
          <p:nvPr/>
        </p:nvSpPr>
        <p:spPr>
          <a:xfrm>
            <a:off x="658368" y="2286000"/>
            <a:ext cx="1508760" cy="429768"/>
          </a:xfrm>
          <a:prstGeom prst="roundRect">
            <a:avLst>
              <a:gd name="adj" fmla="val 12766"/>
            </a:avLst>
          </a:prstGeom>
          <a:solidFill>
            <a:srgbClr val="EEF3FB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Text 8"/>
          <p:cNvSpPr/>
          <p:nvPr/>
        </p:nvSpPr>
        <p:spPr>
          <a:xfrm>
            <a:off x="731520" y="2377440"/>
            <a:ext cx="13533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2457D6"/>
                </a:solidFill>
              </a:rPr>
              <a:t>22–28 GEN 2027</a:t>
            </a:r>
            <a:endParaRPr lang="en-US" sz="860" dirty="0"/>
          </a:p>
        </p:txBody>
      </p:sp>
      <p:sp>
        <p:nvSpPr>
          <p:cNvPr id="11" name="Text 9"/>
          <p:cNvSpPr/>
          <p:nvPr/>
        </p:nvSpPr>
        <p:spPr>
          <a:xfrm>
            <a:off x="2359152" y="2295144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30" b="1" dirty="0">
                <a:solidFill>
                  <a:srgbClr val="0B1F3A"/>
                </a:solidFill>
              </a:rPr>
              <a:t>Immatricolazione nella sede assegnata</a:t>
            </a:r>
            <a:endParaRPr lang="en-US" sz="1230" dirty="0"/>
          </a:p>
        </p:txBody>
      </p:sp>
      <p:sp>
        <p:nvSpPr>
          <p:cNvPr id="12" name="Text 10"/>
          <p:cNvSpPr/>
          <p:nvPr/>
        </p:nvSpPr>
        <p:spPr>
          <a:xfrm>
            <a:off x="5321808" y="2295144"/>
            <a:ext cx="5760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70" dirty="0">
                <a:solidFill>
                  <a:srgbClr val="475467"/>
                </a:solidFill>
              </a:rPr>
              <a:t>Completa la procedura secondo le istruzioni dell’ateneo.</a:t>
            </a:r>
            <a:endParaRPr lang="en-US" sz="970" dirty="0"/>
          </a:p>
        </p:txBody>
      </p:sp>
      <p:sp>
        <p:nvSpPr>
          <p:cNvPr id="13" name="Shape 11"/>
          <p:cNvSpPr/>
          <p:nvPr/>
        </p:nvSpPr>
        <p:spPr>
          <a:xfrm>
            <a:off x="658368" y="2788920"/>
            <a:ext cx="1508760" cy="429768"/>
          </a:xfrm>
          <a:prstGeom prst="roundRect">
            <a:avLst>
              <a:gd name="adj" fmla="val 12766"/>
            </a:avLst>
          </a:prstGeom>
          <a:solidFill>
            <a:srgbClr val="EEF3FB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Text 12"/>
          <p:cNvSpPr/>
          <p:nvPr/>
        </p:nvSpPr>
        <p:spPr>
          <a:xfrm>
            <a:off x="731520" y="2880360"/>
            <a:ext cx="13533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2457D6"/>
                </a:solidFill>
              </a:rPr>
              <a:t>2–5 FEB 2027</a:t>
            </a:r>
            <a:endParaRPr lang="en-US" sz="860" dirty="0"/>
          </a:p>
        </p:txBody>
      </p:sp>
      <p:sp>
        <p:nvSpPr>
          <p:cNvPr id="15" name="Text 13"/>
          <p:cNvSpPr/>
          <p:nvPr/>
        </p:nvSpPr>
        <p:spPr>
          <a:xfrm>
            <a:off x="2359152" y="2798064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30" b="1" dirty="0">
                <a:solidFill>
                  <a:srgbClr val="0B1F3A"/>
                </a:solidFill>
              </a:rPr>
              <a:t>Eventuale nuova espressione di preferenze</a:t>
            </a:r>
            <a:endParaRPr lang="en-US" sz="1230" dirty="0"/>
          </a:p>
        </p:txBody>
      </p:sp>
      <p:sp>
        <p:nvSpPr>
          <p:cNvPr id="16" name="Text 14"/>
          <p:cNvSpPr/>
          <p:nvPr/>
        </p:nvSpPr>
        <p:spPr>
          <a:xfrm>
            <a:off x="5321808" y="2798064"/>
            <a:ext cx="5760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70" dirty="0">
                <a:solidFill>
                  <a:srgbClr val="475467"/>
                </a:solidFill>
              </a:rPr>
              <a:t>Per i posti residui, secondo le regole ministeriali.</a:t>
            </a:r>
            <a:endParaRPr lang="en-US" sz="970" dirty="0"/>
          </a:p>
        </p:txBody>
      </p:sp>
      <p:sp>
        <p:nvSpPr>
          <p:cNvPr id="17" name="Shape 15"/>
          <p:cNvSpPr/>
          <p:nvPr/>
        </p:nvSpPr>
        <p:spPr>
          <a:xfrm>
            <a:off x="658368" y="3291840"/>
            <a:ext cx="1508760" cy="429768"/>
          </a:xfrm>
          <a:prstGeom prst="roundRect">
            <a:avLst>
              <a:gd name="adj" fmla="val 12766"/>
            </a:avLst>
          </a:prstGeom>
          <a:solidFill>
            <a:srgbClr val="EEF3FB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Text 16"/>
          <p:cNvSpPr/>
          <p:nvPr/>
        </p:nvSpPr>
        <p:spPr>
          <a:xfrm>
            <a:off x="731520" y="3383280"/>
            <a:ext cx="13533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2457D6"/>
                </a:solidFill>
              </a:rPr>
              <a:t>8–10 FEB 2027</a:t>
            </a:r>
            <a:endParaRPr lang="en-US" sz="860" dirty="0"/>
          </a:p>
        </p:txBody>
      </p:sp>
      <p:sp>
        <p:nvSpPr>
          <p:cNvPr id="19" name="Text 17"/>
          <p:cNvSpPr/>
          <p:nvPr/>
        </p:nvSpPr>
        <p:spPr>
          <a:xfrm>
            <a:off x="2359152" y="3300984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30" b="1" dirty="0">
                <a:solidFill>
                  <a:srgbClr val="0B1F3A"/>
                </a:solidFill>
              </a:rPr>
              <a:t>Immatricolazione dopo riassegnazione</a:t>
            </a:r>
            <a:endParaRPr lang="en-US" sz="1230" dirty="0"/>
          </a:p>
        </p:txBody>
      </p:sp>
      <p:sp>
        <p:nvSpPr>
          <p:cNvPr id="20" name="Text 18"/>
          <p:cNvSpPr/>
          <p:nvPr/>
        </p:nvSpPr>
        <p:spPr>
          <a:xfrm>
            <a:off x="5321808" y="3300984"/>
            <a:ext cx="5760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70" dirty="0">
                <a:solidFill>
                  <a:srgbClr val="475467"/>
                </a:solidFill>
              </a:rPr>
              <a:t>Solo per chi è coinvolto nella fase di riassegnazione.</a:t>
            </a:r>
            <a:endParaRPr lang="en-US" sz="970" dirty="0"/>
          </a:p>
        </p:txBody>
      </p:sp>
      <p:sp>
        <p:nvSpPr>
          <p:cNvPr id="21" name="Shape 19"/>
          <p:cNvSpPr/>
          <p:nvPr/>
        </p:nvSpPr>
        <p:spPr>
          <a:xfrm>
            <a:off x="658368" y="3794760"/>
            <a:ext cx="1508760" cy="429768"/>
          </a:xfrm>
          <a:prstGeom prst="roundRect">
            <a:avLst>
              <a:gd name="adj" fmla="val 12766"/>
            </a:avLst>
          </a:prstGeom>
          <a:solidFill>
            <a:srgbClr val="ECF8F2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2" name="Text 20"/>
          <p:cNvSpPr/>
          <p:nvPr/>
        </p:nvSpPr>
        <p:spPr>
          <a:xfrm>
            <a:off x="731520" y="3886200"/>
            <a:ext cx="13533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12805C"/>
                </a:solidFill>
              </a:rPr>
              <a:t>16 FEB 2027</a:t>
            </a:r>
            <a:endParaRPr lang="en-US" sz="860" dirty="0"/>
          </a:p>
        </p:txBody>
      </p:sp>
      <p:sp>
        <p:nvSpPr>
          <p:cNvPr id="23" name="Text 21"/>
          <p:cNvSpPr/>
          <p:nvPr/>
        </p:nvSpPr>
        <p:spPr>
          <a:xfrm>
            <a:off x="2359152" y="3803904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30" b="1" dirty="0">
                <a:solidFill>
                  <a:srgbClr val="0B1F3A"/>
                </a:solidFill>
              </a:rPr>
              <a:t>Assegnazione ai corsi affini</a:t>
            </a:r>
            <a:endParaRPr lang="en-US" sz="1230" dirty="0"/>
          </a:p>
        </p:txBody>
      </p:sp>
      <p:sp>
        <p:nvSpPr>
          <p:cNvPr id="24" name="Text 22"/>
          <p:cNvSpPr/>
          <p:nvPr/>
        </p:nvSpPr>
        <p:spPr>
          <a:xfrm>
            <a:off x="5321808" y="3803904"/>
            <a:ext cx="5760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70" dirty="0">
                <a:solidFill>
                  <a:srgbClr val="475467"/>
                </a:solidFill>
              </a:rPr>
              <a:t>Pubblicazione dell’assegnazione alle 17:00.</a:t>
            </a:r>
            <a:endParaRPr lang="en-US" sz="970" dirty="0"/>
          </a:p>
        </p:txBody>
      </p:sp>
      <p:sp>
        <p:nvSpPr>
          <p:cNvPr id="25" name="Shape 23"/>
          <p:cNvSpPr/>
          <p:nvPr/>
        </p:nvSpPr>
        <p:spPr>
          <a:xfrm>
            <a:off x="658368" y="4297680"/>
            <a:ext cx="1508760" cy="429768"/>
          </a:xfrm>
          <a:prstGeom prst="roundRect">
            <a:avLst>
              <a:gd name="adj" fmla="val 12766"/>
            </a:avLst>
          </a:prstGeom>
          <a:solidFill>
            <a:srgbClr val="ECF8F2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6" name="Text 24"/>
          <p:cNvSpPr/>
          <p:nvPr/>
        </p:nvSpPr>
        <p:spPr>
          <a:xfrm>
            <a:off x="731520" y="4389120"/>
            <a:ext cx="13533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12805C"/>
                </a:solidFill>
              </a:rPr>
              <a:t>16–20 FEB 2027</a:t>
            </a:r>
            <a:endParaRPr lang="en-US" sz="860" dirty="0"/>
          </a:p>
        </p:txBody>
      </p:sp>
      <p:sp>
        <p:nvSpPr>
          <p:cNvPr id="27" name="Text 25"/>
          <p:cNvSpPr/>
          <p:nvPr/>
        </p:nvSpPr>
        <p:spPr>
          <a:xfrm>
            <a:off x="2359152" y="4306824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230" b="1" dirty="0">
                <a:solidFill>
                  <a:srgbClr val="0B1F3A"/>
                </a:solidFill>
              </a:rPr>
              <a:t>Immatricolazione / recupero CFU nel corso affine</a:t>
            </a:r>
            <a:endParaRPr lang="en-US" sz="1230" dirty="0"/>
          </a:p>
        </p:txBody>
      </p:sp>
      <p:sp>
        <p:nvSpPr>
          <p:cNvPr id="28" name="Text 26"/>
          <p:cNvSpPr/>
          <p:nvPr/>
        </p:nvSpPr>
        <p:spPr>
          <a:xfrm>
            <a:off x="5321808" y="4306824"/>
            <a:ext cx="5760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70" dirty="0">
                <a:solidFill>
                  <a:srgbClr val="475467"/>
                </a:solidFill>
              </a:rPr>
              <a:t>Completa la procedura nella sede assegnata.</a:t>
            </a:r>
            <a:endParaRPr lang="en-US" sz="970" dirty="0"/>
          </a:p>
        </p:txBody>
      </p:sp>
      <p:sp>
        <p:nvSpPr>
          <p:cNvPr id="29" name="Shape 27"/>
          <p:cNvSpPr/>
          <p:nvPr/>
        </p:nvSpPr>
        <p:spPr>
          <a:xfrm>
            <a:off x="658368" y="4800600"/>
            <a:ext cx="1508760" cy="429768"/>
          </a:xfrm>
          <a:prstGeom prst="roundRect">
            <a:avLst>
              <a:gd name="adj" fmla="val 12766"/>
            </a:avLst>
          </a:prstGeom>
          <a:solidFill>
            <a:srgbClr val="ECF8F2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0" name="Text 28"/>
          <p:cNvSpPr/>
          <p:nvPr/>
        </p:nvSpPr>
        <p:spPr>
          <a:xfrm>
            <a:off x="731520" y="4892040"/>
            <a:ext cx="13533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12805C"/>
                </a:solidFill>
              </a:rPr>
              <a:t>24 FEB–10 MAR 2027</a:t>
            </a:r>
            <a:endParaRPr lang="en-US" sz="860" dirty="0"/>
          </a:p>
        </p:txBody>
      </p:sp>
      <p:sp>
        <p:nvSpPr>
          <p:cNvPr id="31" name="Text 29"/>
          <p:cNvSpPr/>
          <p:nvPr/>
        </p:nvSpPr>
        <p:spPr>
          <a:xfrm>
            <a:off x="2359152" y="4809744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30" b="1" dirty="0">
                <a:solidFill>
                  <a:srgbClr val="0B1F3A"/>
                </a:solidFill>
              </a:rPr>
              <a:t>Ulteriori riassegnazioni ai corsi affini</a:t>
            </a:r>
            <a:endParaRPr lang="en-US" sz="1230" dirty="0"/>
          </a:p>
        </p:txBody>
      </p:sp>
      <p:sp>
        <p:nvSpPr>
          <p:cNvPr id="32" name="Text 30"/>
          <p:cNvSpPr/>
          <p:nvPr/>
        </p:nvSpPr>
        <p:spPr>
          <a:xfrm>
            <a:off x="5321808" y="4809744"/>
            <a:ext cx="5760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70" dirty="0">
                <a:solidFill>
                  <a:srgbClr val="475467"/>
                </a:solidFill>
              </a:rPr>
              <a:t>Fasi successive sui posti ancora disponibili.</a:t>
            </a:r>
            <a:endParaRPr lang="en-US" sz="970" dirty="0"/>
          </a:p>
        </p:txBody>
      </p:sp>
      <p:sp>
        <p:nvSpPr>
          <p:cNvPr id="33" name="Shape 31"/>
          <p:cNvSpPr/>
          <p:nvPr/>
        </p:nvSpPr>
        <p:spPr>
          <a:xfrm>
            <a:off x="658368" y="5303520"/>
            <a:ext cx="1508760" cy="429768"/>
          </a:xfrm>
          <a:prstGeom prst="roundRect">
            <a:avLst>
              <a:gd name="adj" fmla="val 12766"/>
            </a:avLst>
          </a:prstGeom>
          <a:solidFill>
            <a:srgbClr val="ECF8F2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4" name="Text 32"/>
          <p:cNvSpPr/>
          <p:nvPr/>
        </p:nvSpPr>
        <p:spPr>
          <a:xfrm>
            <a:off x="731520" y="5394960"/>
            <a:ext cx="13533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12805C"/>
                </a:solidFill>
              </a:rPr>
              <a:t>12 MAR 2027</a:t>
            </a:r>
            <a:endParaRPr lang="en-US" sz="860" dirty="0"/>
          </a:p>
        </p:txBody>
      </p:sp>
      <p:sp>
        <p:nvSpPr>
          <p:cNvPr id="35" name="Text 33"/>
          <p:cNvSpPr/>
          <p:nvPr/>
        </p:nvSpPr>
        <p:spPr>
          <a:xfrm>
            <a:off x="2359152" y="5312664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30" b="1" dirty="0">
                <a:solidFill>
                  <a:srgbClr val="0B1F3A"/>
                </a:solidFill>
              </a:rPr>
              <a:t>Termine ultimo per altra immatricolazione</a:t>
            </a:r>
            <a:endParaRPr lang="en-US" sz="1230" dirty="0"/>
          </a:p>
        </p:txBody>
      </p:sp>
      <p:sp>
        <p:nvSpPr>
          <p:cNvPr id="36" name="Text 34"/>
          <p:cNvSpPr/>
          <p:nvPr/>
        </p:nvSpPr>
        <p:spPr>
          <a:xfrm>
            <a:off x="5321808" y="5312664"/>
            <a:ext cx="5760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70" dirty="0">
                <a:solidFill>
                  <a:srgbClr val="475467"/>
                </a:solidFill>
              </a:rPr>
              <a:t>Ultima data indicata per iscriversi ad altro corso di studio.</a:t>
            </a:r>
            <a:endParaRPr lang="en-US" sz="970" dirty="0"/>
          </a:p>
        </p:txBody>
      </p:sp>
      <p:sp>
        <p:nvSpPr>
          <p:cNvPr id="37" name="Text 35"/>
          <p:cNvSpPr/>
          <p:nvPr/>
        </p:nvSpPr>
        <p:spPr>
          <a:xfrm>
            <a:off x="502920" y="6199632"/>
            <a:ext cx="11155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30" dirty="0">
                <a:solidFill>
                  <a:srgbClr val="667085"/>
                </a:solidFill>
              </a:rPr>
              <a:t>Date di graduatoria/immatricolazione: calendario 2026/2027 pubblicato in coerenza con gli Allegati al D.M. 941/2026; riscontri operativi ufficiali di atenei pubblici (es. UniSS, UniPR) e disciplina MUR.</a:t>
            </a:r>
            <a:endParaRPr lang="en-US" sz="730" dirty="0"/>
          </a:p>
        </p:txBody>
      </p:sp>
      <p:sp>
        <p:nvSpPr>
          <p:cNvPr id="3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41480" y="657453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6708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10896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20" dirty="0">
                <a:solidFill>
                  <a:srgbClr val="2457D6"/>
                </a:solidFill>
              </a:rPr>
              <a:t>4 • PIANO B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502920" y="566928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B1F3A"/>
                </a:solidFill>
              </a:rPr>
              <a:t>Corsi affini disponibili a UNIMORE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48640" y="1170432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475467"/>
                </a:solidFill>
              </a:rPr>
              <a:t>In fase di iscrizione al semestre aperto si sceglie un corso affine e si indicano almeno 5 sedi preferite dello stesso; chi è già iscritto a un corso affine può non fare questa scelta, salvo voler cambiare percorso.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94360" y="2148840"/>
            <a:ext cx="3063240" cy="896112"/>
          </a:xfrm>
          <a:prstGeom prst="roundRect">
            <a:avLst>
              <a:gd name="adj" fmla="val 8163"/>
            </a:avLst>
          </a:prstGeom>
          <a:solidFill>
            <a:srgbClr val="FFFFFF"/>
          </a:solidFill>
          <a:ln w="12700">
            <a:solidFill>
              <a:srgbClr val="E1E7E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758952" y="2286000"/>
            <a:ext cx="23957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60" b="1" dirty="0">
                <a:solidFill>
                  <a:srgbClr val="0B1F3A"/>
                </a:solidFill>
              </a:rPr>
              <a:t>Assistenza sanitaria</a:t>
            </a:r>
            <a:endParaRPr lang="en-US" sz="1160" dirty="0"/>
          </a:p>
        </p:txBody>
      </p:sp>
      <p:sp>
        <p:nvSpPr>
          <p:cNvPr id="7" name="Text 5"/>
          <p:cNvSpPr/>
          <p:nvPr/>
        </p:nvSpPr>
        <p:spPr>
          <a:xfrm>
            <a:off x="758952" y="2633472"/>
            <a:ext cx="2606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90" dirty="0">
                <a:solidFill>
                  <a:srgbClr val="475467"/>
                </a:solidFill>
              </a:rPr>
              <a:t>Reggio Emilia • L/SNT4</a:t>
            </a:r>
            <a:endParaRPr lang="en-US" sz="890" dirty="0"/>
          </a:p>
        </p:txBody>
      </p:sp>
      <p:sp>
        <p:nvSpPr>
          <p:cNvPr id="8" name="Shape 6"/>
          <p:cNvSpPr/>
          <p:nvPr/>
        </p:nvSpPr>
        <p:spPr>
          <a:xfrm>
            <a:off x="3383280" y="2313432"/>
            <a:ext cx="0" cy="530352"/>
          </a:xfrm>
          <a:prstGeom prst="line">
            <a:avLst/>
          </a:prstGeom>
          <a:noFill/>
          <a:ln w="12700">
            <a:solidFill>
              <a:srgbClr val="DCE3E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Shape 7"/>
          <p:cNvSpPr/>
          <p:nvPr/>
        </p:nvSpPr>
        <p:spPr>
          <a:xfrm>
            <a:off x="3950208" y="2148840"/>
            <a:ext cx="3063240" cy="896112"/>
          </a:xfrm>
          <a:prstGeom prst="roundRect">
            <a:avLst>
              <a:gd name="adj" fmla="val 8163"/>
            </a:avLst>
          </a:prstGeom>
          <a:solidFill>
            <a:srgbClr val="FFFFFF"/>
          </a:solidFill>
          <a:ln w="12700">
            <a:solidFill>
              <a:srgbClr val="E1E7E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Text 8"/>
          <p:cNvSpPr/>
          <p:nvPr/>
        </p:nvSpPr>
        <p:spPr>
          <a:xfrm>
            <a:off x="4114800" y="2286000"/>
            <a:ext cx="23957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60" b="1" dirty="0">
                <a:solidFill>
                  <a:srgbClr val="0B1F3A"/>
                </a:solidFill>
              </a:rPr>
              <a:t>Biotecnologie</a:t>
            </a:r>
            <a:endParaRPr lang="en-US" sz="1160" dirty="0"/>
          </a:p>
        </p:txBody>
      </p:sp>
      <p:sp>
        <p:nvSpPr>
          <p:cNvPr id="11" name="Text 9"/>
          <p:cNvSpPr/>
          <p:nvPr/>
        </p:nvSpPr>
        <p:spPr>
          <a:xfrm>
            <a:off x="4114800" y="2633472"/>
            <a:ext cx="2606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90" dirty="0">
                <a:solidFill>
                  <a:srgbClr val="475467"/>
                </a:solidFill>
              </a:rPr>
              <a:t>Modena • L-2</a:t>
            </a:r>
            <a:endParaRPr lang="en-US" sz="890" dirty="0"/>
          </a:p>
        </p:txBody>
      </p:sp>
      <p:sp>
        <p:nvSpPr>
          <p:cNvPr id="12" name="Shape 10"/>
          <p:cNvSpPr/>
          <p:nvPr/>
        </p:nvSpPr>
        <p:spPr>
          <a:xfrm>
            <a:off x="6739128" y="2313432"/>
            <a:ext cx="0" cy="530352"/>
          </a:xfrm>
          <a:prstGeom prst="line">
            <a:avLst/>
          </a:prstGeom>
          <a:noFill/>
          <a:ln w="12700">
            <a:solidFill>
              <a:srgbClr val="DCE3E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Shape 11"/>
          <p:cNvSpPr/>
          <p:nvPr/>
        </p:nvSpPr>
        <p:spPr>
          <a:xfrm>
            <a:off x="7315200" y="2148840"/>
            <a:ext cx="3063240" cy="896112"/>
          </a:xfrm>
          <a:prstGeom prst="roundRect">
            <a:avLst>
              <a:gd name="adj" fmla="val 8163"/>
            </a:avLst>
          </a:prstGeom>
          <a:solidFill>
            <a:srgbClr val="FFFFFF"/>
          </a:solidFill>
          <a:ln w="12700">
            <a:solidFill>
              <a:srgbClr val="E1E7E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Text 12"/>
          <p:cNvSpPr/>
          <p:nvPr/>
        </p:nvSpPr>
        <p:spPr>
          <a:xfrm>
            <a:off x="7479792" y="2286000"/>
            <a:ext cx="23957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60" b="1" dirty="0">
                <a:solidFill>
                  <a:srgbClr val="0B1F3A"/>
                </a:solidFill>
              </a:rPr>
              <a:t>Chimica e tecnologia farmaceutiche</a:t>
            </a:r>
            <a:endParaRPr lang="en-US" sz="1160" dirty="0"/>
          </a:p>
        </p:txBody>
      </p:sp>
      <p:sp>
        <p:nvSpPr>
          <p:cNvPr id="15" name="Text 13"/>
          <p:cNvSpPr/>
          <p:nvPr/>
        </p:nvSpPr>
        <p:spPr>
          <a:xfrm>
            <a:off x="7479792" y="2633472"/>
            <a:ext cx="2606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90" dirty="0">
                <a:solidFill>
                  <a:srgbClr val="475467"/>
                </a:solidFill>
              </a:rPr>
              <a:t>Modena • LM-13</a:t>
            </a:r>
            <a:endParaRPr lang="en-US" sz="890" dirty="0"/>
          </a:p>
        </p:txBody>
      </p:sp>
      <p:sp>
        <p:nvSpPr>
          <p:cNvPr id="16" name="Shape 14"/>
          <p:cNvSpPr/>
          <p:nvPr/>
        </p:nvSpPr>
        <p:spPr>
          <a:xfrm>
            <a:off x="10104120" y="2313432"/>
            <a:ext cx="0" cy="530352"/>
          </a:xfrm>
          <a:prstGeom prst="line">
            <a:avLst/>
          </a:prstGeom>
          <a:noFill/>
          <a:ln w="12700">
            <a:solidFill>
              <a:srgbClr val="DCE3E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Shape 15"/>
          <p:cNvSpPr/>
          <p:nvPr/>
        </p:nvSpPr>
        <p:spPr>
          <a:xfrm>
            <a:off x="594360" y="3246120"/>
            <a:ext cx="3063240" cy="896112"/>
          </a:xfrm>
          <a:prstGeom prst="roundRect">
            <a:avLst>
              <a:gd name="adj" fmla="val 8163"/>
            </a:avLst>
          </a:prstGeom>
          <a:solidFill>
            <a:srgbClr val="FFFFFF"/>
          </a:solidFill>
          <a:ln w="12700">
            <a:solidFill>
              <a:srgbClr val="E1E7E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Text 16"/>
          <p:cNvSpPr/>
          <p:nvPr/>
        </p:nvSpPr>
        <p:spPr>
          <a:xfrm>
            <a:off x="758952" y="3383280"/>
            <a:ext cx="23957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60" b="1" dirty="0">
                <a:solidFill>
                  <a:srgbClr val="0B1F3A"/>
                </a:solidFill>
              </a:rPr>
              <a:t>Farmacia</a:t>
            </a:r>
            <a:endParaRPr lang="en-US" sz="1160" dirty="0"/>
          </a:p>
        </p:txBody>
      </p:sp>
      <p:sp>
        <p:nvSpPr>
          <p:cNvPr id="19" name="Text 17"/>
          <p:cNvSpPr/>
          <p:nvPr/>
        </p:nvSpPr>
        <p:spPr>
          <a:xfrm>
            <a:off x="758952" y="3730752"/>
            <a:ext cx="2606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90" dirty="0">
                <a:solidFill>
                  <a:srgbClr val="475467"/>
                </a:solidFill>
              </a:rPr>
              <a:t>Modena • LM-13</a:t>
            </a:r>
            <a:endParaRPr lang="en-US" sz="890" dirty="0"/>
          </a:p>
        </p:txBody>
      </p:sp>
      <p:sp>
        <p:nvSpPr>
          <p:cNvPr id="20" name="Shape 18"/>
          <p:cNvSpPr/>
          <p:nvPr/>
        </p:nvSpPr>
        <p:spPr>
          <a:xfrm>
            <a:off x="3383280" y="3410712"/>
            <a:ext cx="0" cy="530352"/>
          </a:xfrm>
          <a:prstGeom prst="line">
            <a:avLst/>
          </a:prstGeom>
          <a:noFill/>
          <a:ln w="12700">
            <a:solidFill>
              <a:srgbClr val="DCE3E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Shape 19"/>
          <p:cNvSpPr/>
          <p:nvPr/>
        </p:nvSpPr>
        <p:spPr>
          <a:xfrm>
            <a:off x="3950208" y="3246120"/>
            <a:ext cx="3063240" cy="896112"/>
          </a:xfrm>
          <a:prstGeom prst="roundRect">
            <a:avLst>
              <a:gd name="adj" fmla="val 8163"/>
            </a:avLst>
          </a:prstGeom>
          <a:solidFill>
            <a:srgbClr val="FFFFFF"/>
          </a:solidFill>
          <a:ln w="12700">
            <a:solidFill>
              <a:srgbClr val="E1E7E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2" name="Text 20"/>
          <p:cNvSpPr/>
          <p:nvPr/>
        </p:nvSpPr>
        <p:spPr>
          <a:xfrm>
            <a:off x="4114800" y="3383280"/>
            <a:ext cx="23957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60" b="1" dirty="0">
                <a:solidFill>
                  <a:srgbClr val="0B1F3A"/>
                </a:solidFill>
              </a:rPr>
              <a:t>Infermieristica</a:t>
            </a:r>
            <a:endParaRPr lang="en-US" sz="1160" dirty="0"/>
          </a:p>
        </p:txBody>
      </p:sp>
      <p:sp>
        <p:nvSpPr>
          <p:cNvPr id="23" name="Text 21"/>
          <p:cNvSpPr/>
          <p:nvPr/>
        </p:nvSpPr>
        <p:spPr>
          <a:xfrm>
            <a:off x="4114800" y="3730752"/>
            <a:ext cx="2606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90" dirty="0">
                <a:solidFill>
                  <a:srgbClr val="475467"/>
                </a:solidFill>
              </a:rPr>
              <a:t>Modena • L/SNT1</a:t>
            </a:r>
            <a:endParaRPr lang="en-US" sz="890" dirty="0"/>
          </a:p>
        </p:txBody>
      </p:sp>
      <p:sp>
        <p:nvSpPr>
          <p:cNvPr id="24" name="Shape 22"/>
          <p:cNvSpPr/>
          <p:nvPr/>
        </p:nvSpPr>
        <p:spPr>
          <a:xfrm>
            <a:off x="6739128" y="3410712"/>
            <a:ext cx="0" cy="530352"/>
          </a:xfrm>
          <a:prstGeom prst="line">
            <a:avLst/>
          </a:prstGeom>
          <a:noFill/>
          <a:ln w="12700">
            <a:solidFill>
              <a:srgbClr val="DCE3E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Shape 23"/>
          <p:cNvSpPr/>
          <p:nvPr/>
        </p:nvSpPr>
        <p:spPr>
          <a:xfrm>
            <a:off x="7315200" y="3246120"/>
            <a:ext cx="3063240" cy="896112"/>
          </a:xfrm>
          <a:prstGeom prst="roundRect">
            <a:avLst>
              <a:gd name="adj" fmla="val 8163"/>
            </a:avLst>
          </a:prstGeom>
          <a:solidFill>
            <a:srgbClr val="FFFFFF"/>
          </a:solidFill>
          <a:ln w="12700">
            <a:solidFill>
              <a:srgbClr val="E1E7E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6" name="Text 24"/>
          <p:cNvSpPr/>
          <p:nvPr/>
        </p:nvSpPr>
        <p:spPr>
          <a:xfrm>
            <a:off x="7479792" y="3383280"/>
            <a:ext cx="23957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60" b="1" dirty="0">
                <a:solidFill>
                  <a:srgbClr val="0B1F3A"/>
                </a:solidFill>
              </a:rPr>
              <a:t>Infermieristica</a:t>
            </a:r>
            <a:endParaRPr lang="en-US" sz="1160" dirty="0"/>
          </a:p>
        </p:txBody>
      </p:sp>
      <p:sp>
        <p:nvSpPr>
          <p:cNvPr id="27" name="Text 25"/>
          <p:cNvSpPr/>
          <p:nvPr/>
        </p:nvSpPr>
        <p:spPr>
          <a:xfrm>
            <a:off x="7479792" y="3730752"/>
            <a:ext cx="2606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90" dirty="0">
                <a:solidFill>
                  <a:srgbClr val="475467"/>
                </a:solidFill>
              </a:rPr>
              <a:t>Reggio Emilia • L/SNT1</a:t>
            </a:r>
            <a:endParaRPr lang="en-US" sz="890" dirty="0"/>
          </a:p>
        </p:txBody>
      </p:sp>
      <p:sp>
        <p:nvSpPr>
          <p:cNvPr id="28" name="Shape 26"/>
          <p:cNvSpPr/>
          <p:nvPr/>
        </p:nvSpPr>
        <p:spPr>
          <a:xfrm>
            <a:off x="10104120" y="3410712"/>
            <a:ext cx="0" cy="530352"/>
          </a:xfrm>
          <a:prstGeom prst="line">
            <a:avLst/>
          </a:prstGeom>
          <a:noFill/>
          <a:ln w="12700">
            <a:solidFill>
              <a:srgbClr val="DCE3E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9" name="Shape 27"/>
          <p:cNvSpPr/>
          <p:nvPr/>
        </p:nvSpPr>
        <p:spPr>
          <a:xfrm>
            <a:off x="594360" y="4343400"/>
            <a:ext cx="3063240" cy="896112"/>
          </a:xfrm>
          <a:prstGeom prst="roundRect">
            <a:avLst>
              <a:gd name="adj" fmla="val 8163"/>
            </a:avLst>
          </a:prstGeom>
          <a:solidFill>
            <a:srgbClr val="FFFFFF"/>
          </a:solidFill>
          <a:ln w="12700">
            <a:solidFill>
              <a:srgbClr val="E1E7E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0" name="Text 28"/>
          <p:cNvSpPr/>
          <p:nvPr/>
        </p:nvSpPr>
        <p:spPr>
          <a:xfrm>
            <a:off x="758952" y="4480560"/>
            <a:ext cx="23957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60" b="1" dirty="0">
                <a:solidFill>
                  <a:srgbClr val="0B1F3A"/>
                </a:solidFill>
              </a:rPr>
              <a:t>Scienze Biologiche</a:t>
            </a:r>
            <a:endParaRPr lang="en-US" sz="1160" dirty="0"/>
          </a:p>
        </p:txBody>
      </p:sp>
      <p:sp>
        <p:nvSpPr>
          <p:cNvPr id="31" name="Text 29"/>
          <p:cNvSpPr/>
          <p:nvPr/>
        </p:nvSpPr>
        <p:spPr>
          <a:xfrm>
            <a:off x="758952" y="4828032"/>
            <a:ext cx="2606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90" dirty="0">
                <a:solidFill>
                  <a:srgbClr val="475467"/>
                </a:solidFill>
              </a:rPr>
              <a:t>Modena • L-13</a:t>
            </a:r>
            <a:endParaRPr lang="en-US" sz="890" dirty="0"/>
          </a:p>
        </p:txBody>
      </p:sp>
      <p:sp>
        <p:nvSpPr>
          <p:cNvPr id="32" name="Shape 30"/>
          <p:cNvSpPr/>
          <p:nvPr/>
        </p:nvSpPr>
        <p:spPr>
          <a:xfrm>
            <a:off x="3383280" y="4507992"/>
            <a:ext cx="0" cy="530352"/>
          </a:xfrm>
          <a:prstGeom prst="line">
            <a:avLst/>
          </a:prstGeom>
          <a:noFill/>
          <a:ln w="12700">
            <a:solidFill>
              <a:srgbClr val="DCE3E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3" name="Shape 31"/>
          <p:cNvSpPr/>
          <p:nvPr/>
        </p:nvSpPr>
        <p:spPr>
          <a:xfrm>
            <a:off x="3950208" y="4343400"/>
            <a:ext cx="3063240" cy="896112"/>
          </a:xfrm>
          <a:prstGeom prst="roundRect">
            <a:avLst>
              <a:gd name="adj" fmla="val 8163"/>
            </a:avLst>
          </a:prstGeom>
          <a:solidFill>
            <a:srgbClr val="FFFFFF"/>
          </a:solidFill>
          <a:ln w="12700">
            <a:solidFill>
              <a:srgbClr val="E1E7E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4" name="Text 32"/>
          <p:cNvSpPr/>
          <p:nvPr/>
        </p:nvSpPr>
        <p:spPr>
          <a:xfrm>
            <a:off x="4114800" y="4480560"/>
            <a:ext cx="23957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60" b="1" dirty="0">
                <a:solidFill>
                  <a:srgbClr val="0B1F3A"/>
                </a:solidFill>
              </a:rPr>
              <a:t>Tecniche di Laboratorio Biomedico</a:t>
            </a:r>
            <a:endParaRPr lang="en-US" sz="1160" dirty="0"/>
          </a:p>
        </p:txBody>
      </p:sp>
      <p:sp>
        <p:nvSpPr>
          <p:cNvPr id="35" name="Text 33"/>
          <p:cNvSpPr/>
          <p:nvPr/>
        </p:nvSpPr>
        <p:spPr>
          <a:xfrm>
            <a:off x="4114800" y="4828032"/>
            <a:ext cx="2606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90" dirty="0">
                <a:solidFill>
                  <a:srgbClr val="475467"/>
                </a:solidFill>
              </a:rPr>
              <a:t>Modena • L-SNT3</a:t>
            </a:r>
            <a:endParaRPr lang="en-US" sz="890" dirty="0"/>
          </a:p>
        </p:txBody>
      </p:sp>
      <p:sp>
        <p:nvSpPr>
          <p:cNvPr id="36" name="Shape 34"/>
          <p:cNvSpPr/>
          <p:nvPr/>
        </p:nvSpPr>
        <p:spPr>
          <a:xfrm>
            <a:off x="6739128" y="4507992"/>
            <a:ext cx="0" cy="530352"/>
          </a:xfrm>
          <a:prstGeom prst="line">
            <a:avLst/>
          </a:prstGeom>
          <a:noFill/>
          <a:ln w="12700">
            <a:solidFill>
              <a:srgbClr val="DCE3E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7" name="Shape 35"/>
          <p:cNvSpPr/>
          <p:nvPr/>
        </p:nvSpPr>
        <p:spPr>
          <a:xfrm>
            <a:off x="7315200" y="4343400"/>
            <a:ext cx="3063240" cy="896112"/>
          </a:xfrm>
          <a:prstGeom prst="roundRect">
            <a:avLst>
              <a:gd name="adj" fmla="val 8163"/>
            </a:avLst>
          </a:prstGeom>
          <a:solidFill>
            <a:srgbClr val="FFFFFF"/>
          </a:solidFill>
          <a:ln w="12700">
            <a:solidFill>
              <a:srgbClr val="E1E7E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8" name="Text 36"/>
          <p:cNvSpPr/>
          <p:nvPr/>
        </p:nvSpPr>
        <p:spPr>
          <a:xfrm>
            <a:off x="7479792" y="4480560"/>
            <a:ext cx="23957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60" b="1" dirty="0">
                <a:solidFill>
                  <a:srgbClr val="0B1F3A"/>
                </a:solidFill>
              </a:rPr>
              <a:t>Terapia occupazionale</a:t>
            </a:r>
            <a:endParaRPr lang="en-US" sz="1160" dirty="0"/>
          </a:p>
        </p:txBody>
      </p:sp>
      <p:sp>
        <p:nvSpPr>
          <p:cNvPr id="39" name="Text 37"/>
          <p:cNvSpPr/>
          <p:nvPr/>
        </p:nvSpPr>
        <p:spPr>
          <a:xfrm>
            <a:off x="7479792" y="4828032"/>
            <a:ext cx="2606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90" dirty="0">
                <a:solidFill>
                  <a:srgbClr val="475467"/>
                </a:solidFill>
              </a:rPr>
              <a:t>Reggio Emilia • L/SNT2</a:t>
            </a:r>
            <a:endParaRPr lang="en-US" sz="890" dirty="0"/>
          </a:p>
        </p:txBody>
      </p:sp>
      <p:sp>
        <p:nvSpPr>
          <p:cNvPr id="40" name="Shape 38"/>
          <p:cNvSpPr/>
          <p:nvPr/>
        </p:nvSpPr>
        <p:spPr>
          <a:xfrm>
            <a:off x="10104120" y="4507992"/>
            <a:ext cx="0" cy="530352"/>
          </a:xfrm>
          <a:prstGeom prst="line">
            <a:avLst/>
          </a:prstGeom>
          <a:noFill/>
          <a:ln w="12700">
            <a:solidFill>
              <a:srgbClr val="DCE3E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1" name="Shape 39"/>
          <p:cNvSpPr/>
          <p:nvPr/>
        </p:nvSpPr>
        <p:spPr>
          <a:xfrm>
            <a:off x="658368" y="5541264"/>
            <a:ext cx="2148840" cy="292608"/>
          </a:xfrm>
          <a:prstGeom prst="roundRect">
            <a:avLst>
              <a:gd name="adj" fmla="val 25000"/>
            </a:avLst>
          </a:prstGeom>
          <a:solidFill>
            <a:srgbClr val="12805C"/>
          </a:solidFill>
          <a:ln w="12700">
            <a:solidFill>
              <a:srgbClr val="12805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2" name="Text 40"/>
          <p:cNvSpPr/>
          <p:nvPr/>
        </p:nvSpPr>
        <p:spPr>
          <a:xfrm>
            <a:off x="731520" y="5605272"/>
            <a:ext cx="200253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ALMENO 5 SEDI AFFINI</a:t>
            </a:r>
            <a:endParaRPr lang="en-US" sz="850" dirty="0"/>
          </a:p>
        </p:txBody>
      </p:sp>
      <p:sp>
        <p:nvSpPr>
          <p:cNvPr id="43" name="Text 41"/>
          <p:cNvSpPr/>
          <p:nvPr/>
        </p:nvSpPr>
        <p:spPr>
          <a:xfrm>
            <a:off x="3017520" y="5541264"/>
            <a:ext cx="7818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475467"/>
                </a:solidFill>
              </a:rPr>
              <a:t>La sede di frequenza del semestre aperto può essere diversa dalle sedi indicate per la prosecuzione.</a:t>
            </a:r>
            <a:endParaRPr lang="en-US" sz="1020" dirty="0"/>
          </a:p>
        </p:txBody>
      </p:sp>
      <p:sp>
        <p:nvSpPr>
          <p:cNvPr id="44" name="Text 42"/>
          <p:cNvSpPr/>
          <p:nvPr/>
        </p:nvSpPr>
        <p:spPr>
          <a:xfrm>
            <a:off x="502920" y="6199632"/>
            <a:ext cx="11155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30" dirty="0">
                <a:solidFill>
                  <a:srgbClr val="667085"/>
                </a:solidFill>
              </a:rPr>
              <a:t>Fonte: UNIMORE, pagina ufficiale “Iscrizione Lauree Magistrali a ciclo unico…” – elenco corsi affini e istruzioni su Universitaly; MUR, comunicazione 13/07/2026.</a:t>
            </a:r>
            <a:endParaRPr lang="en-US" sz="730" dirty="0"/>
          </a:p>
        </p:txBody>
      </p:sp>
      <p:sp>
        <p:nvSpPr>
          <p:cNvPr id="4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41480" y="657453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6708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10896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20" dirty="0">
                <a:solidFill>
                  <a:srgbClr val="2457D6"/>
                </a:solidFill>
              </a:rPr>
              <a:t>5 • NON PERDERE LE SCADENZE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502920" y="566928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B1F3A"/>
                </a:solidFill>
              </a:rPr>
              <a:t>Contatti e checklist finale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94360" y="1353312"/>
            <a:ext cx="5166360" cy="4160520"/>
          </a:xfrm>
          <a:prstGeom prst="roundRect">
            <a:avLst>
              <a:gd name="adj" fmla="val 1758"/>
            </a:avLst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914400" y="1737360"/>
            <a:ext cx="4389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</a:rPr>
              <a:t>SEGRETERIA STUDENTI</a:t>
            </a:r>
            <a:endParaRPr lang="en-US" sz="2100" dirty="0"/>
          </a:p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</a:rPr>
              <a:t>FACOLTÀ DI MEDICINA</a:t>
            </a:r>
            <a:endParaRPr lang="en-US" sz="2100" dirty="0"/>
          </a:p>
        </p:txBody>
      </p:sp>
      <p:sp>
        <p:nvSpPr>
          <p:cNvPr id="6" name="Text 4"/>
          <p:cNvSpPr/>
          <p:nvPr/>
        </p:nvSpPr>
        <p:spPr>
          <a:xfrm>
            <a:off x="914400" y="2606040"/>
            <a:ext cx="4389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DCE7FF"/>
                </a:solidFill>
              </a:rPr>
              <a:t>Via G. Campi 213/B – Edificio di Matematica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CE7FF"/>
                </a:solidFill>
              </a:rPr>
              <a:t>41125 Modena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914400" y="3474720"/>
            <a:ext cx="4389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059 205 5634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914400" y="4023360"/>
            <a:ext cx="4389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BFE9F1"/>
                </a:solidFill>
              </a:rPr>
              <a:t>segrstud.facoltadimedicinaechirurgia@unimore.it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914400" y="480060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AFC2E8"/>
                </a:solidFill>
              </a:rPr>
              <a:t>Portale: unimore.it → Segreterie e uffici studenti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6016752" y="1353312"/>
            <a:ext cx="5532120" cy="4160520"/>
          </a:xfrm>
          <a:prstGeom prst="roundRect">
            <a:avLst>
              <a:gd name="adj" fmla="val 1758"/>
            </a:avLst>
          </a:prstGeom>
          <a:solidFill>
            <a:srgbClr val="FFFFFF"/>
          </a:solidFill>
          <a:ln w="12700">
            <a:solidFill>
              <a:srgbClr val="E1E7E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Text 9"/>
          <p:cNvSpPr/>
          <p:nvPr/>
        </p:nvSpPr>
        <p:spPr>
          <a:xfrm>
            <a:off x="6336792" y="1700784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457D6"/>
                </a:solidFill>
              </a:rPr>
              <a:t>CHECKLIST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336792" y="2212848"/>
            <a:ext cx="384048" cy="292608"/>
          </a:xfrm>
          <a:prstGeom prst="roundRect">
            <a:avLst>
              <a:gd name="adj" fmla="val 25000"/>
            </a:avLst>
          </a:prstGeom>
          <a:solidFill>
            <a:srgbClr val="2457D6"/>
          </a:solidFill>
          <a:ln w="12700">
            <a:solidFill>
              <a:srgbClr val="2457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Text 11"/>
          <p:cNvSpPr/>
          <p:nvPr/>
        </p:nvSpPr>
        <p:spPr>
          <a:xfrm>
            <a:off x="6409944" y="2276856"/>
            <a:ext cx="23774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1</a:t>
            </a:r>
            <a:endParaRPr lang="en-US" sz="850" dirty="0"/>
          </a:p>
        </p:txBody>
      </p:sp>
      <p:sp>
        <p:nvSpPr>
          <p:cNvPr id="14" name="Text 12"/>
          <p:cNvSpPr/>
          <p:nvPr/>
        </p:nvSpPr>
        <p:spPr>
          <a:xfrm>
            <a:off x="6858000" y="2203704"/>
            <a:ext cx="431596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101828"/>
                </a:solidFill>
              </a:rPr>
              <a:t>Controlla sempre Universitaly nell’area riservata per graduatoria e assegnazioni.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6336792" y="2834640"/>
            <a:ext cx="384048" cy="292608"/>
          </a:xfrm>
          <a:prstGeom prst="roundRect">
            <a:avLst>
              <a:gd name="adj" fmla="val 25000"/>
            </a:avLst>
          </a:prstGeom>
          <a:solidFill>
            <a:srgbClr val="6C7B95"/>
          </a:solidFill>
          <a:ln w="12700">
            <a:solidFill>
              <a:srgbClr val="6C7B9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Text 14"/>
          <p:cNvSpPr/>
          <p:nvPr/>
        </p:nvSpPr>
        <p:spPr>
          <a:xfrm>
            <a:off x="6409944" y="2898648"/>
            <a:ext cx="23774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2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6858000" y="2825496"/>
            <a:ext cx="431596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101828"/>
                </a:solidFill>
              </a:rPr>
              <a:t>Se assegnato a Medicina/Odontoiatria, rispetta la finestra di immatricolazione.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6336792" y="3456432"/>
            <a:ext cx="384048" cy="292608"/>
          </a:xfrm>
          <a:prstGeom prst="roundRect">
            <a:avLst>
              <a:gd name="adj" fmla="val 25000"/>
            </a:avLst>
          </a:prstGeom>
          <a:solidFill>
            <a:srgbClr val="6C7B95"/>
          </a:solidFill>
          <a:ln w="12700">
            <a:solidFill>
              <a:srgbClr val="6C7B9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Text 17"/>
          <p:cNvSpPr/>
          <p:nvPr/>
        </p:nvSpPr>
        <p:spPr>
          <a:xfrm>
            <a:off x="6409944" y="3520440"/>
            <a:ext cx="23774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3</a:t>
            </a:r>
            <a:endParaRPr lang="en-US" sz="850" dirty="0"/>
          </a:p>
        </p:txBody>
      </p:sp>
      <p:sp>
        <p:nvSpPr>
          <p:cNvPr id="20" name="Text 18"/>
          <p:cNvSpPr/>
          <p:nvPr/>
        </p:nvSpPr>
        <p:spPr>
          <a:xfrm>
            <a:off x="6858000" y="3447288"/>
            <a:ext cx="431596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101828"/>
                </a:solidFill>
              </a:rPr>
              <a:t>Se hai esami mancanti ma sei in posizione utile, recupera i CFU nei tempi previsti.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6336792" y="4078224"/>
            <a:ext cx="384048" cy="292608"/>
          </a:xfrm>
          <a:prstGeom prst="roundRect">
            <a:avLst>
              <a:gd name="adj" fmla="val 25000"/>
            </a:avLst>
          </a:prstGeom>
          <a:solidFill>
            <a:srgbClr val="6C7B95"/>
          </a:solidFill>
          <a:ln w="12700">
            <a:solidFill>
              <a:srgbClr val="6C7B9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2" name="Text 20"/>
          <p:cNvSpPr/>
          <p:nvPr/>
        </p:nvSpPr>
        <p:spPr>
          <a:xfrm>
            <a:off x="6409944" y="4142232"/>
            <a:ext cx="23774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4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6858000" y="4069080"/>
            <a:ext cx="431596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101828"/>
                </a:solidFill>
              </a:rPr>
              <a:t>Se passi ai corsi affini, verifica l’assegnazione e completa immatricolazione/recupero CFU.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6336792" y="4700016"/>
            <a:ext cx="384048" cy="292608"/>
          </a:xfrm>
          <a:prstGeom prst="roundRect">
            <a:avLst>
              <a:gd name="adj" fmla="val 25000"/>
            </a:avLst>
          </a:prstGeom>
          <a:solidFill>
            <a:srgbClr val="12805C"/>
          </a:solidFill>
          <a:ln w="12700">
            <a:solidFill>
              <a:srgbClr val="12805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Text 23"/>
          <p:cNvSpPr/>
          <p:nvPr/>
        </p:nvSpPr>
        <p:spPr>
          <a:xfrm>
            <a:off x="6409944" y="4764024"/>
            <a:ext cx="23774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5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6858000" y="4690872"/>
            <a:ext cx="431596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101828"/>
                </a:solidFill>
              </a:rPr>
              <a:t>Per dubbi amministrativi, usa la Segreteria studenti UNIMORE.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502920" y="6199632"/>
            <a:ext cx="11155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30" dirty="0">
                <a:solidFill>
                  <a:srgbClr val="667085"/>
                </a:solidFill>
              </a:rPr>
              <a:t>Contatti verificati su UNIMORE, pagina ufficiale della Segreteria studenti e pagina dedicata al semestre aperto (aggiornamento agosto 2026).</a:t>
            </a:r>
            <a:endParaRPr lang="en-US" sz="730" dirty="0"/>
          </a:p>
        </p:txBody>
      </p:sp>
      <p:sp>
        <p:nvSpPr>
          <p:cNvPr id="3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41480" y="657453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6708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rcat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cata">
      <a:majorFont>
        <a:latin typeface="Felix Titling"/>
        <a:ea typeface=""/>
        <a:cs typeface=""/>
      </a:majorFont>
      <a:minorFont>
        <a:latin typeface="Goudy Old Sty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chway" id="{CCBE687C-D9F1-4254-B066-5079611C2397}" vid="{9D57D580-D4A7-454F-BF49-8DDDB4A8185C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</TotalTime>
  <Words>805</Words>
  <Application>Microsoft Office PowerPoint</Application>
  <PresentationFormat>Widescreen</PresentationFormat>
  <Paragraphs>127</Paragraphs>
  <Slides>6</Slides>
  <Notes>6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1" baseType="lpstr">
      <vt:lpstr>Aptos</vt:lpstr>
      <vt:lpstr>Arial</vt:lpstr>
      <vt:lpstr>Felix Titling</vt:lpstr>
      <vt:lpstr>Goudy Old Style</vt:lpstr>
      <vt:lpstr>Arcata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Università degli Studi di Modena e Reggio Emilia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Dopo il semestre filtro: graduatoria, immatricolazione e corsi affini</dc:title>
  <dc:subject>Guida studenti – semestre filtro Medicina e Odontoiatria UNIMORE 2026/2027</dc:subject>
  <dc:creator>OpenAI</dc:creator>
  <cp:lastModifiedBy>Giuseppe MILANO</cp:lastModifiedBy>
  <cp:revision>4</cp:revision>
  <dcterms:created xsi:type="dcterms:W3CDTF">2026-08-30T14:35:59Z</dcterms:created>
  <dcterms:modified xsi:type="dcterms:W3CDTF">2026-08-30T15:30:17Z</dcterms:modified>
</cp:coreProperties>
</file>