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31"/>
  </p:notesMasterIdLst>
  <p:sldIdLst>
    <p:sldId id="256" r:id="rId2"/>
    <p:sldId id="450" r:id="rId3"/>
    <p:sldId id="445" r:id="rId4"/>
    <p:sldId id="463" r:id="rId5"/>
    <p:sldId id="469" r:id="rId6"/>
    <p:sldId id="468" r:id="rId7"/>
    <p:sldId id="477" r:id="rId8"/>
    <p:sldId id="488" r:id="rId9"/>
    <p:sldId id="475" r:id="rId10"/>
    <p:sldId id="476" r:id="rId11"/>
    <p:sldId id="487" r:id="rId12"/>
    <p:sldId id="470" r:id="rId13"/>
    <p:sldId id="471" r:id="rId14"/>
    <p:sldId id="479" r:id="rId15"/>
    <p:sldId id="480" r:id="rId16"/>
    <p:sldId id="474" r:id="rId17"/>
    <p:sldId id="473" r:id="rId18"/>
    <p:sldId id="478" r:id="rId19"/>
    <p:sldId id="481" r:id="rId20"/>
    <p:sldId id="482" r:id="rId21"/>
    <p:sldId id="485" r:id="rId22"/>
    <p:sldId id="483" r:id="rId23"/>
    <p:sldId id="484" r:id="rId24"/>
    <p:sldId id="486" r:id="rId25"/>
    <p:sldId id="489" r:id="rId26"/>
    <p:sldId id="490" r:id="rId27"/>
    <p:sldId id="491" r:id="rId28"/>
    <p:sldId id="492" r:id="rId29"/>
    <p:sldId id="462" r:id="rId30"/>
  </p:sldIdLst>
  <p:sldSz cx="12192000" cy="6858000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1024"/>
    <a:srgbClr val="93DD93"/>
    <a:srgbClr val="FF3300"/>
    <a:srgbClr val="000000"/>
    <a:srgbClr val="A628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B3DFC2-B912-4778-8425-4FE9E0F3681A}" v="4" dt="2022-11-05T22:19:45.638"/>
    <p1510:client id="{36CB5F4C-5E5A-4E74-A408-BBD32B6659E2}" v="1337" dt="2022-11-05T14:25:29.7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428" autoAdjust="0"/>
    <p:restoredTop sz="94641" autoAdjust="0"/>
  </p:normalViewPr>
  <p:slideViewPr>
    <p:cSldViewPr>
      <p:cViewPr varScale="1">
        <p:scale>
          <a:sx n="75" d="100"/>
          <a:sy n="75" d="100"/>
        </p:scale>
        <p:origin x="653" y="4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118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44B3F31-5DFD-4EA4-8773-EF1AF82DE3E1}" type="datetimeFigureOut">
              <a:rPr lang="it-IT"/>
              <a:pPr>
                <a:defRPr/>
              </a:pPr>
              <a:t>30/08/2026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7270F53-3F34-4160-9A7C-45080F53CE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9128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0252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>
          <a:extLst>
            <a:ext uri="{FF2B5EF4-FFF2-40B4-BE49-F238E27FC236}">
              <a16:creationId xmlns:a16="http://schemas.microsoft.com/office/drawing/2014/main" id="{44788626-9017-C3D0-C18E-7C4EB5E3D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4:notes">
            <a:extLst>
              <a:ext uri="{FF2B5EF4-FFF2-40B4-BE49-F238E27FC236}">
                <a16:creationId xmlns:a16="http://schemas.microsoft.com/office/drawing/2014/main" id="{3A9A46C4-E254-D314-27AB-CE043D3C4A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4:notes">
            <a:extLst>
              <a:ext uri="{FF2B5EF4-FFF2-40B4-BE49-F238E27FC236}">
                <a16:creationId xmlns:a16="http://schemas.microsoft.com/office/drawing/2014/main" id="{3D7A98C1-5D6E-5BE2-98E8-959F1FE89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8969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11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4436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71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04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014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14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679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3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77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60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17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A67488-AF8E-5E43-B8B7-567FA62C50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404973"/>
            <a:ext cx="10515600" cy="361579"/>
          </a:xfrm>
          <a:prstGeom prst="rect">
            <a:avLst/>
          </a:prstGeom>
          <a:noFill/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900" b="0" baseline="0">
                <a:solidFill>
                  <a:srgbClr val="404040"/>
                </a:solidFill>
                <a:latin typeface="+mn-lt"/>
              </a:defRPr>
            </a:lvl1pPr>
            <a:lvl2pPr>
              <a:defRPr sz="1650" b="0">
                <a:solidFill>
                  <a:schemeClr val="tx2"/>
                </a:solidFill>
              </a:defRPr>
            </a:lvl2pPr>
            <a:lvl3pPr>
              <a:defRPr sz="1650" b="0">
                <a:solidFill>
                  <a:schemeClr val="tx2"/>
                </a:solidFill>
              </a:defRPr>
            </a:lvl3pPr>
            <a:lvl4pPr>
              <a:defRPr sz="1650" b="0">
                <a:solidFill>
                  <a:schemeClr val="tx2"/>
                </a:solidFill>
              </a:defRPr>
            </a:lvl4pPr>
            <a:lvl5pPr>
              <a:defRPr sz="16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Notes/Footnotes/References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734851"/>
            <a:ext cx="11430000" cy="4686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4488" indent="-34448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•"/>
              <a:defRPr sz="2000" b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8975" indent="-34448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–"/>
              <a:defRPr sz="1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-225425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◦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9825" indent="-225425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6363" indent="-23653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Verdana" panose="020B0604030504040204" pitchFamily="34" charset="0"/>
              <a:buChar char="»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57200" y="1103377"/>
            <a:ext cx="11430000" cy="457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200" b="1" baseline="0">
                <a:solidFill>
                  <a:srgbClr val="0099DC"/>
                </a:solidFill>
                <a:latin typeface="+mn-lt"/>
              </a:defRPr>
            </a:lvl1pPr>
            <a:lvl2pPr>
              <a:defRPr sz="1650" b="0">
                <a:solidFill>
                  <a:schemeClr val="tx2"/>
                </a:solidFill>
              </a:defRPr>
            </a:lvl2pPr>
            <a:lvl3pPr>
              <a:defRPr sz="1650" b="0">
                <a:solidFill>
                  <a:schemeClr val="tx2"/>
                </a:solidFill>
              </a:defRPr>
            </a:lvl3pPr>
            <a:lvl4pPr>
              <a:defRPr sz="1650" b="0">
                <a:solidFill>
                  <a:schemeClr val="tx2"/>
                </a:solidFill>
              </a:defRPr>
            </a:lvl4pPr>
            <a:lvl5pPr>
              <a:defRPr sz="1650" b="0"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539496"/>
            <a:ext cx="11430000" cy="457200"/>
          </a:xfrm>
          <a:prstGeom prst="rect">
            <a:avLst/>
          </a:prstGeom>
        </p:spPr>
        <p:txBody>
          <a:bodyPr anchor="t" anchorCtr="0"/>
          <a:lstStyle>
            <a:lvl1pPr>
              <a:defRPr sz="3200" b="1">
                <a:solidFill>
                  <a:srgbClr val="00264C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669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Text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BC91E342-B6AC-0C4B-B5A9-BD605F3B96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6425164"/>
            <a:ext cx="10515600" cy="365760"/>
          </a:xfrm>
          <a:prstGeom prst="rect">
            <a:avLst/>
          </a:prstGeom>
          <a:noFill/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900" b="0" baseline="0">
                <a:solidFill>
                  <a:srgbClr val="404040"/>
                </a:solidFill>
                <a:latin typeface="+mn-lt"/>
              </a:defRPr>
            </a:lvl1pPr>
            <a:lvl2pPr>
              <a:defRPr sz="1650" b="0">
                <a:solidFill>
                  <a:schemeClr val="tx2"/>
                </a:solidFill>
              </a:defRPr>
            </a:lvl2pPr>
            <a:lvl3pPr>
              <a:defRPr sz="1650" b="0">
                <a:solidFill>
                  <a:schemeClr val="tx2"/>
                </a:solidFill>
              </a:defRPr>
            </a:lvl3pPr>
            <a:lvl4pPr>
              <a:defRPr sz="1650" b="0">
                <a:solidFill>
                  <a:schemeClr val="tx2"/>
                </a:solidFill>
              </a:defRPr>
            </a:lvl4pPr>
            <a:lvl5pPr>
              <a:defRPr sz="16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Notes/Footnotes/References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45920"/>
            <a:ext cx="11430000" cy="47548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682666"/>
              </a:buClr>
              <a:buFont typeface="Arial"/>
              <a:buNone/>
              <a:defRPr sz="2000" b="0">
                <a:solidFill>
                  <a:srgbClr val="404040"/>
                </a:solidFill>
                <a:latin typeface="+mn-lt"/>
              </a:defRPr>
            </a:lvl1pPr>
            <a:lvl3pPr marL="394088" marR="0" indent="-175018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20000"/>
              <a:buFont typeface="Verdana" panose="020B0604030504040204" pitchFamily="34" charset="0"/>
              <a:buChar char="◦"/>
              <a:tabLst/>
              <a:defRPr>
                <a:solidFill>
                  <a:srgbClr val="404040"/>
                </a:solidFill>
                <a:latin typeface="+mn-lt"/>
              </a:defRPr>
            </a:lvl3pPr>
            <a:lvl4pPr marL="600060" marR="0" indent="-171446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>
                <a:solidFill>
                  <a:srgbClr val="404040"/>
                </a:solidFill>
                <a:latin typeface="+mn-lt"/>
              </a:defRPr>
            </a:lvl4pPr>
            <a:lvl5pPr marL="822701" marR="0" indent="-175018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>
                <a:solidFill>
                  <a:srgbClr val="404040"/>
                </a:solidFill>
                <a:latin typeface="+mn-lt"/>
              </a:defRPr>
            </a:lvl5pPr>
            <a:lvl6pPr marL="987005" marR="0" indent="-171446" algn="l" defTabSz="34289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>
                <a:solidFill>
                  <a:srgbClr val="404040"/>
                </a:solidFill>
                <a:latin typeface="+mn-lt"/>
              </a:defRPr>
            </a:lvl6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B6E561FB-005F-E449-8BA1-06B72A3889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097280"/>
            <a:ext cx="11430000" cy="45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200" b="1" baseline="0">
                <a:solidFill>
                  <a:srgbClr val="0099DC"/>
                </a:solidFill>
                <a:latin typeface="+mn-lt"/>
              </a:defRPr>
            </a:lvl1pPr>
            <a:lvl2pPr>
              <a:defRPr sz="1650" b="0">
                <a:solidFill>
                  <a:schemeClr val="tx2"/>
                </a:solidFill>
              </a:defRPr>
            </a:lvl2pPr>
            <a:lvl3pPr>
              <a:defRPr sz="1650" b="0">
                <a:solidFill>
                  <a:schemeClr val="tx2"/>
                </a:solidFill>
              </a:defRPr>
            </a:lvl3pPr>
            <a:lvl4pPr>
              <a:defRPr sz="1650" b="0">
                <a:solidFill>
                  <a:schemeClr val="tx2"/>
                </a:solidFill>
              </a:defRPr>
            </a:lvl4pPr>
            <a:lvl5pPr>
              <a:defRPr sz="16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11430000" cy="457200"/>
          </a:xfrm>
          <a:prstGeom prst="rect">
            <a:avLst/>
          </a:prstGeom>
        </p:spPr>
        <p:txBody>
          <a:bodyPr anchor="ctr" anchorCtr="0"/>
          <a:lstStyle>
            <a:lvl1pPr>
              <a:defRPr sz="3200" b="1">
                <a:solidFill>
                  <a:srgbClr val="00264C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23843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+ Bullets -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A67488-AF8E-5E43-B8B7-567FA62C50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422225"/>
            <a:ext cx="10515600" cy="361579"/>
          </a:xfrm>
          <a:prstGeom prst="rect">
            <a:avLst/>
          </a:prstGeom>
          <a:noFill/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900" b="0" baseline="0">
                <a:solidFill>
                  <a:srgbClr val="404040"/>
                </a:solidFill>
                <a:latin typeface="+mn-lt"/>
              </a:defRPr>
            </a:lvl1pPr>
            <a:lvl2pPr>
              <a:defRPr sz="1650" b="0">
                <a:solidFill>
                  <a:schemeClr val="tx2"/>
                </a:solidFill>
              </a:defRPr>
            </a:lvl2pPr>
            <a:lvl3pPr>
              <a:defRPr sz="1650" b="0">
                <a:solidFill>
                  <a:schemeClr val="tx2"/>
                </a:solidFill>
              </a:defRPr>
            </a:lvl3pPr>
            <a:lvl4pPr>
              <a:defRPr sz="1650" b="0">
                <a:solidFill>
                  <a:schemeClr val="tx2"/>
                </a:solidFill>
              </a:defRPr>
            </a:lvl4pPr>
            <a:lvl5pPr>
              <a:defRPr sz="16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Notes/Footnotes/References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1143000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•"/>
              <a:tabLst/>
              <a:defRPr sz="2000" b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8975" indent="-34448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–"/>
              <a:defRPr sz="1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-225425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◦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9825" indent="-225425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6363" indent="-23653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Verdana" panose="020B0604030504040204" pitchFamily="34" charset="0"/>
              <a:buChar char="»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600200" indent="-237744">
              <a:buClr>
                <a:schemeClr val="accent3"/>
              </a:buClr>
              <a:buFont typeface="Wingdings" pitchFamily="2" charset="2"/>
              <a:buChar char="ü"/>
              <a:defRPr sz="1400">
                <a:solidFill>
                  <a:schemeClr val="tx2"/>
                </a:solidFill>
              </a:defRPr>
            </a:lvl6pPr>
            <a:lvl7pPr marL="1828800" indent="-237744">
              <a:buClr>
                <a:schemeClr val="accent3"/>
              </a:buClr>
              <a:buFont typeface="Wingdings" pitchFamily="2" charset="2"/>
              <a:buChar char="Ø"/>
              <a:defRPr sz="1400">
                <a:solidFill>
                  <a:schemeClr val="tx2"/>
                </a:solidFill>
              </a:defRPr>
            </a:lvl7pPr>
            <a:lvl8pPr marL="2057400" indent="-237744"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8pPr>
            <a:lvl9pPr marL="2286000" indent="-237744">
              <a:buClr>
                <a:schemeClr val="accent3"/>
              </a:buClr>
              <a:buSzPct val="75000"/>
              <a:buFont typeface="Wingdings" pitchFamily="2" charset="2"/>
              <a:buChar char="v"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8D1876-6BA7-1B43-AB61-8DCD2F1C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60"/>
            <a:ext cx="11430000" cy="457200"/>
          </a:xfrm>
          <a:prstGeom prst="rect">
            <a:avLst/>
          </a:prstGeom>
        </p:spPr>
        <p:txBody>
          <a:bodyPr anchor="ctr" anchorCtr="0"/>
          <a:lstStyle>
            <a:lvl1pPr>
              <a:defRPr sz="3200" b="1">
                <a:solidFill>
                  <a:srgbClr val="00264C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263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F8B6-BFF0-45D5-88F7-6BF46CC798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9382" y="1097870"/>
            <a:ext cx="11427818" cy="1325563"/>
          </a:xfrm>
          <a:prstGeom prst="rect">
            <a:avLst/>
          </a:prstGeom>
        </p:spPr>
        <p:txBody>
          <a:bodyPr/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0A227-F92A-46F1-99B1-3022D2BEF6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82" y="3948017"/>
            <a:ext cx="11427818" cy="498475"/>
          </a:xfrm>
          <a:prstGeom prst="rect">
            <a:avLst/>
          </a:prstGeom>
        </p:spPr>
        <p:txBody>
          <a:bodyPr/>
          <a:lstStyle>
            <a:lvl1pPr algn="l">
              <a:defRPr sz="1800" b="0" i="1">
                <a:solidFill>
                  <a:srgbClr val="0099DC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add authors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029169-2D07-47DA-8CE4-496FCF6F1E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2913" y="5110396"/>
            <a:ext cx="11445875" cy="715963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99DC"/>
                </a:solidFill>
              </a:defRPr>
            </a:lvl1pPr>
          </a:lstStyle>
          <a:p>
            <a:pPr lvl="0"/>
            <a:r>
              <a:rPr lang="en-US" dirty="0"/>
              <a:t>Click to add affiliation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4E775A-B554-4010-B703-6F7F159573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788" y="6502210"/>
            <a:ext cx="11428412" cy="271462"/>
          </a:xfrm>
          <a:prstGeom prst="rect">
            <a:avLst/>
          </a:prstGeom>
        </p:spPr>
        <p:txBody>
          <a:bodyPr anchor="b"/>
          <a:lstStyle>
            <a:lvl1pPr algn="ctr">
              <a:defRPr sz="11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add congress details</a:t>
            </a:r>
          </a:p>
        </p:txBody>
      </p:sp>
    </p:spTree>
    <p:extLst>
      <p:ext uri="{BB962C8B-B14F-4D97-AF65-F5344CB8AC3E}">
        <p14:creationId xmlns:p14="http://schemas.microsoft.com/office/powerpoint/2010/main" val="6516142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">
          <p15:clr>
            <a:srgbClr val="FBAE40"/>
          </p15:clr>
        </p15:guide>
        <p15:guide id="3" pos="7488">
          <p15:clr>
            <a:srgbClr val="FBAE40"/>
          </p15:clr>
        </p15:guide>
        <p15:guide id="5" pos="38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ing_no subheading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A67488-AF8E-5E43-B8B7-567FA62C50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422225"/>
            <a:ext cx="10515600" cy="361579"/>
          </a:xfrm>
          <a:prstGeom prst="rect">
            <a:avLst/>
          </a:prstGeom>
          <a:noFill/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900" b="0" baseline="0">
                <a:solidFill>
                  <a:srgbClr val="404040"/>
                </a:solidFill>
                <a:latin typeface="+mn-lt"/>
              </a:defRPr>
            </a:lvl1pPr>
            <a:lvl2pPr>
              <a:defRPr sz="1650" b="0">
                <a:solidFill>
                  <a:schemeClr val="tx2"/>
                </a:solidFill>
              </a:defRPr>
            </a:lvl2pPr>
            <a:lvl3pPr>
              <a:defRPr sz="1650" b="0">
                <a:solidFill>
                  <a:schemeClr val="tx2"/>
                </a:solidFill>
              </a:defRPr>
            </a:lvl3pPr>
            <a:lvl4pPr>
              <a:defRPr sz="1650" b="0">
                <a:solidFill>
                  <a:schemeClr val="tx2"/>
                </a:solidFill>
              </a:defRPr>
            </a:lvl4pPr>
            <a:lvl5pPr>
              <a:defRPr sz="1650" b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Notes/Footnotes/References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57200" y="1188720"/>
            <a:ext cx="1143000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0188" indent="-23018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•"/>
              <a:tabLst/>
              <a:defRPr sz="2000" b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8975" indent="-34448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–"/>
              <a:defRPr sz="18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-225425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Arial" panose="020B0604020202020204" pitchFamily="34" charset="0"/>
              <a:buChar char="◦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39825" indent="-225425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Wingdings" panose="05000000000000000000" pitchFamily="2" charset="2"/>
              <a:buChar char="§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376363" indent="-236538">
              <a:spcBef>
                <a:spcPts val="200"/>
              </a:spcBef>
              <a:spcAft>
                <a:spcPts val="100"/>
              </a:spcAft>
              <a:buClr>
                <a:srgbClr val="682666"/>
              </a:buClr>
              <a:buFont typeface="Verdana" panose="020B0604030504040204" pitchFamily="34" charset="0"/>
              <a:buChar char="»"/>
              <a:defRPr sz="160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600200" indent="-237744">
              <a:buClr>
                <a:schemeClr val="accent3"/>
              </a:buClr>
              <a:buFont typeface="Wingdings" pitchFamily="2" charset="2"/>
              <a:buChar char="ü"/>
              <a:defRPr sz="1400">
                <a:solidFill>
                  <a:schemeClr val="tx2"/>
                </a:solidFill>
              </a:defRPr>
            </a:lvl6pPr>
            <a:lvl7pPr marL="1828800" indent="-237744">
              <a:buClr>
                <a:schemeClr val="accent3"/>
              </a:buClr>
              <a:buFont typeface="Wingdings" pitchFamily="2" charset="2"/>
              <a:buChar char="Ø"/>
              <a:defRPr sz="1400">
                <a:solidFill>
                  <a:schemeClr val="tx2"/>
                </a:solidFill>
              </a:defRPr>
            </a:lvl7pPr>
            <a:lvl8pPr marL="2057400" indent="-237744">
              <a:buClr>
                <a:schemeClr val="accent3"/>
              </a:buClr>
              <a:defRPr sz="1400">
                <a:solidFill>
                  <a:schemeClr val="tx2"/>
                </a:solidFill>
              </a:defRPr>
            </a:lvl8pPr>
            <a:lvl9pPr marL="2286000" indent="-237744">
              <a:buClr>
                <a:schemeClr val="accent3"/>
              </a:buClr>
              <a:buSzPct val="75000"/>
              <a:buFont typeface="Wingdings" pitchFamily="2" charset="2"/>
              <a:buChar char="v"/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8D1876-6BA7-1B43-AB61-8DCD2F1C5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60"/>
            <a:ext cx="11430000" cy="457200"/>
          </a:xfrm>
          <a:prstGeom prst="rect">
            <a:avLst/>
          </a:prstGeom>
        </p:spPr>
        <p:txBody>
          <a:bodyPr anchor="ctr" anchorCtr="0"/>
          <a:lstStyle>
            <a:lvl1pPr>
              <a:defRPr sz="3200" b="1">
                <a:solidFill>
                  <a:srgbClr val="00264C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04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80731"/>
            <a:ext cx="10972800" cy="44418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1" y="425451"/>
            <a:ext cx="8145137" cy="6127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5994400"/>
            <a:ext cx="10236200" cy="863600"/>
          </a:xfrm>
          <a:prstGeom prst="rect">
            <a:avLst/>
          </a:prstGeom>
        </p:spPr>
        <p:txBody>
          <a:bodyPr vert="horz" lIns="180000" tIns="0" rIns="180000" bIns="0" rtlCol="0" anchor="ctr"/>
          <a:lstStyle>
            <a:lvl1pPr eaLnBrk="0" hangingPunct="0">
              <a:defRPr sz="10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00806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4534E1-7B47-476A-92E2-7634FC2DE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3DD23-45D9-4E0B-AFD2-9F35F5D37D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C4C399-5C76-4339-B389-50D54DA465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B05AD8-000D-4DC3-BF0E-98F04AFF349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787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">
  <p:cSld name="Titol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6"/>
          <p:cNvSpPr txBox="1">
            <a:spLocks noGrp="1"/>
          </p:cNvSpPr>
          <p:nvPr>
            <p:ph type="ctrTitle"/>
          </p:nvPr>
        </p:nvSpPr>
        <p:spPr>
          <a:xfrm>
            <a:off x="1920000" y="2988000"/>
            <a:ext cx="85344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1818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942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BB0A5D-BAE6-454C-92FF-4BF3AD4D060F}" type="datetimeFigureOut">
              <a:rPr kumimoji="0" lang="it-IT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30/08/2026</a:t>
            </a:fld>
            <a:endParaRPr kumimoji="0" lang="it-IT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012AD-3850-438D-8015-C79B54AE09C6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it-IT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534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hyperlink" Target="https://www.unimore.it/it/medicina_chirurgia_odontoiatria_protesidentaria" TargetMode="External"/><Relationship Id="rId4" Type="http://schemas.openxmlformats.org/officeDocument/2006/relationships/hyperlink" Target="https://www.bmn.unimore.it/it/node/965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hyperlink" Target="https://www.unimore.it/it/medicina_chirurgia_odontoiatria_protesidentaria" TargetMode="External"/><Relationship Id="rId4" Type="http://schemas.openxmlformats.org/officeDocument/2006/relationships/hyperlink" Target="https://www.bmn.unimore.it/it/node/965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5.png"/><Relationship Id="rId4" Type="http://schemas.openxmlformats.org/officeDocument/2006/relationships/hyperlink" Target="mailto:numero@unimore.it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/>
          <p:nvPr/>
        </p:nvSpPr>
        <p:spPr>
          <a:xfrm>
            <a:off x="407368" y="1844824"/>
            <a:ext cx="11377264" cy="42164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r>
              <a:rPr lang="it-IT" sz="4400" b="1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elvetica Neue"/>
                <a:cs typeface="Helvetica Neue"/>
                <a:sym typeface="Helvetica Neue"/>
              </a:rPr>
              <a:t>Welcome Day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endParaRPr lang="en-US" sz="44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Helvetica Neue"/>
              <a:cs typeface="Helvetica Neue"/>
              <a:sym typeface="Helvetica Neue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endParaRPr lang="en-US" sz="2000" dirty="0">
              <a:solidFill>
                <a:schemeClr val="lt1"/>
              </a:solidFill>
              <a:latin typeface="+mn-lt"/>
              <a:sym typeface="Helvetica Neue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Presentazione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della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Didattica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del Primo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Semestre</a:t>
            </a:r>
            <a:endParaRPr lang="en-US" sz="2000" dirty="0">
              <a:solidFill>
                <a:schemeClr val="lt1"/>
              </a:solidFill>
              <a:latin typeface="+mn-lt"/>
              <a:sym typeface="Helvetica Neue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endParaRPr lang="en-US" sz="2000" dirty="0">
              <a:solidFill>
                <a:schemeClr val="lt1"/>
              </a:solidFill>
              <a:latin typeface="+mn-lt"/>
              <a:sym typeface="Helvetica Neue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Incontro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dedicato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agli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studenti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iscritti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al “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Semestre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+mn-lt"/>
                <a:sym typeface="Helvetica Neue"/>
              </a:rPr>
              <a:t>Filtro</a:t>
            </a:r>
            <a:r>
              <a:rPr lang="en-US" sz="2000" dirty="0">
                <a:solidFill>
                  <a:schemeClr val="lt1"/>
                </a:solidFill>
                <a:latin typeface="+mn-lt"/>
                <a:sym typeface="Helvetica Neue"/>
              </a:rPr>
              <a:t>”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endParaRPr lang="en-US" sz="2000" dirty="0">
              <a:solidFill>
                <a:schemeClr val="lt1"/>
              </a:solidFill>
              <a:latin typeface="+mn-lt"/>
              <a:sym typeface="Helvetica Neue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r>
              <a:rPr lang="en-US" sz="2000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31 Agosto 2026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r>
              <a:rPr lang="en-US" sz="2000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Aula Magna </a:t>
            </a:r>
            <a:r>
              <a:rPr lang="en-US" sz="2000" dirty="0" err="1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della</a:t>
            </a:r>
            <a:r>
              <a:rPr lang="en-US" sz="2000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2000" dirty="0" err="1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Facoltà</a:t>
            </a:r>
            <a:r>
              <a:rPr lang="en-US" sz="2000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 di Medicina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r>
              <a:rPr lang="en-US" sz="2000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Centro </a:t>
            </a:r>
            <a:r>
              <a:rPr lang="en-US" sz="2000" dirty="0" err="1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Servizi</a:t>
            </a:r>
            <a:endParaRPr lang="en-US" sz="2000" dirty="0">
              <a:solidFill>
                <a:schemeClr val="lt1"/>
              </a:solidFill>
              <a:latin typeface="+mn-lt"/>
              <a:ea typeface="Helvetica Neue"/>
              <a:cs typeface="Helvetica Neue"/>
              <a:sym typeface="Helvetica Neue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</a:pPr>
            <a:r>
              <a:rPr lang="en-US" sz="2000" dirty="0">
                <a:solidFill>
                  <a:schemeClr val="lt1"/>
                </a:solidFill>
                <a:latin typeface="+mn-lt"/>
                <a:ea typeface="Helvetica Neue"/>
                <a:cs typeface="Helvetica Neue"/>
                <a:sym typeface="Helvetica Neue"/>
              </a:rPr>
              <a:t>Largo del Pozzo 71 - Modena</a:t>
            </a:r>
          </a:p>
        </p:txBody>
      </p:sp>
      <p:grpSp>
        <p:nvGrpSpPr>
          <p:cNvPr id="3" name="Gruppo 1">
            <a:extLst>
              <a:ext uri="{FF2B5EF4-FFF2-40B4-BE49-F238E27FC236}">
                <a16:creationId xmlns:a16="http://schemas.microsoft.com/office/drawing/2014/main" id="{300436DE-5C78-30C0-0CC8-D38199926122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4" name="Immagine 7">
              <a:extLst>
                <a:ext uri="{FF2B5EF4-FFF2-40B4-BE49-F238E27FC236}">
                  <a16:creationId xmlns:a16="http://schemas.microsoft.com/office/drawing/2014/main" id="{A7769649-2E77-EF36-9CAB-769F26E2C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7260ABEB-1C5C-ED9A-33C3-95A53A840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35B5FD76-58FA-2868-02CF-8C6EEFD12B98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Immagine 23">
              <a:extLst>
                <a:ext uri="{FF2B5EF4-FFF2-40B4-BE49-F238E27FC236}">
                  <a16:creationId xmlns:a16="http://schemas.microsoft.com/office/drawing/2014/main" id="{2EB05EDC-E20B-F845-2EB3-2C537280DD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6113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271A289-6D88-0AE7-49C8-980C79702432}"/>
              </a:ext>
            </a:extLst>
          </p:cNvPr>
          <p:cNvSpPr txBox="1"/>
          <p:nvPr/>
        </p:nvSpPr>
        <p:spPr>
          <a:xfrm>
            <a:off x="1343472" y="908720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</a:rPr>
              <a:t>Agenda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1C4824C-B7C1-F451-B0B9-EADD587C18FB}"/>
              </a:ext>
            </a:extLst>
          </p:cNvPr>
          <p:cNvSpPr txBox="1"/>
          <p:nvPr/>
        </p:nvSpPr>
        <p:spPr>
          <a:xfrm>
            <a:off x="983432" y="2060848"/>
            <a:ext cx="10801200" cy="3703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9.00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 - Saluti dei Presidenti del Corso di Laurea in Medicina e Chirurgia (prof.ssa Pecchi) e Odontoiatria e Protesi Dentaria (prof Consolo)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09.00 - 9.50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 – Aspetti generali dell’organizzazione del Semestre Filtro. Il Cdl di Medicina e chirurgia– Prof. A. Pecchi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9.50 – 10.00 -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 Aspetti generali dell’organizzazione del Semestre Filtro. Il Cdl di Odontoiatria e Protesi dentaria – Prof L. Giannetti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10.00 - 11.00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 – Gli insegnamenti del Semestre Filtro: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it-IT" sz="1400" dirty="0">
                <a:solidFill>
                  <a:schemeClr val="tx1"/>
                </a:solidFill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Corso di Fisica – Prof. A. Alessandrini</a:t>
            </a:r>
            <a:endParaRPr lang="it-IT" sz="1400" dirty="0">
              <a:effectLst/>
              <a:latin typeface="Arial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it-IT" sz="1400" dirty="0">
                <a:solidFill>
                  <a:schemeClr val="tx1"/>
                </a:solidFill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Corso di Chimica e Propedeutica Biochimica – Prof. N. Volpi/ Prof.ssa 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S. </a:t>
            </a:r>
            <a:r>
              <a:rPr lang="it-IT" sz="1400" dirty="0">
                <a:solidFill>
                  <a:schemeClr val="tx1"/>
                </a:solidFill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Molinari</a:t>
            </a:r>
            <a:endParaRPr lang="it-IT" sz="1400" dirty="0">
              <a:effectLst/>
              <a:latin typeface="Arial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it-IT" sz="1400" dirty="0">
                <a:solidFill>
                  <a:schemeClr val="tx1"/>
                </a:solidFill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Corso di Biologia – Prof.ssa 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R. </a:t>
            </a:r>
            <a:r>
              <a:rPr lang="it-IT" sz="1400" dirty="0">
                <a:solidFill>
                  <a:schemeClr val="tx1"/>
                </a:solidFill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Manfredini</a:t>
            </a:r>
            <a:endParaRPr lang="it-IT" sz="1400" dirty="0">
              <a:effectLst/>
              <a:latin typeface="Arial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11.00 - 11.30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 – Aspetti organizzativi per gli studenti – Dr.ssa A. Maselli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11.30 - 12.00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 – Aspetti amministrativi degli studenti - Dott. G. Milano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12.00 – 12.10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 – intervento dei Rappresentanti studenti Cdl Medicina e chirurgia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400" b="1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Ore 12.10 – 13.00 </a:t>
            </a:r>
            <a:r>
              <a:rPr lang="it-IT" sz="1400" dirty="0">
                <a:effectLst/>
                <a:latin typeface="Arial" charset="0"/>
                <a:ea typeface="Aptos" panose="020B0004020202020204" pitchFamily="34" charset="0"/>
                <a:cs typeface="Aptos" panose="020B0004020202020204" pitchFamily="34" charset="0"/>
              </a:rPr>
              <a:t>– Q&amp;A e Conclusioni</a:t>
            </a:r>
            <a:endParaRPr lang="it-IT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704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envenuti ai nuovi membri del gruppo">
            <a:extLst>
              <a:ext uri="{FF2B5EF4-FFF2-40B4-BE49-F238E27FC236}">
                <a16:creationId xmlns:a16="http://schemas.microsoft.com/office/drawing/2014/main" id="{66FBC150-EC9A-4024-8B44-E22BAB73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391" y="1988840"/>
            <a:ext cx="7467008" cy="403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964BC3-302D-E6D6-2C98-885404127C3F}"/>
              </a:ext>
            </a:extLst>
          </p:cNvPr>
          <p:cNvSpPr txBox="1"/>
          <p:nvPr/>
        </p:nvSpPr>
        <p:spPr>
          <a:xfrm>
            <a:off x="2459596" y="673810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BF1024"/>
                </a:solidFill>
              </a:rPr>
              <a:t>Benvenuti</a:t>
            </a:r>
          </a:p>
        </p:txBody>
      </p:sp>
    </p:spTree>
    <p:extLst>
      <p:ext uri="{BB962C8B-B14F-4D97-AF65-F5344CB8AC3E}">
        <p14:creationId xmlns:p14="http://schemas.microsoft.com/office/powerpoint/2010/main" val="1506700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acoltà di Medicina - Politecnica">
            <a:extLst>
              <a:ext uri="{FF2B5EF4-FFF2-40B4-BE49-F238E27FC236}">
                <a16:creationId xmlns:a16="http://schemas.microsoft.com/office/drawing/2014/main" id="{823CAA2C-F381-409C-F6BA-F60EEF9AD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2499309"/>
            <a:ext cx="4156380" cy="297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ject 6">
            <a:extLst>
              <a:ext uri="{FF2B5EF4-FFF2-40B4-BE49-F238E27FC236}">
                <a16:creationId xmlns:a16="http://schemas.microsoft.com/office/drawing/2014/main" id="{E557952B-7CAA-4DEB-663F-A88256B1993C}"/>
              </a:ext>
            </a:extLst>
          </p:cNvPr>
          <p:cNvSpPr txBox="1"/>
          <p:nvPr/>
        </p:nvSpPr>
        <p:spPr>
          <a:xfrm>
            <a:off x="1537505" y="2425769"/>
            <a:ext cx="9145016" cy="1112805"/>
          </a:xfrm>
          <a:prstGeom prst="rect">
            <a:avLst/>
          </a:prstGeom>
        </p:spPr>
        <p:txBody>
          <a:bodyPr wrap="square" lIns="0" tIns="4763" rIns="0" bIns="0">
            <a:spAutoFit/>
          </a:bodyPr>
          <a:lstStyle>
            <a:defPPr>
              <a:defRPr lang="it-I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4763" algn="ctr" eaLnBrk="1" fontAlgn="auto" hangingPunct="1">
              <a:spcBef>
                <a:spcPts val="38"/>
              </a:spcBef>
              <a:spcAft>
                <a:spcPts val="0"/>
              </a:spcAft>
              <a:defRPr/>
            </a:pPr>
            <a:r>
              <a:rPr spc="-2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La </a:t>
            </a:r>
            <a:r>
              <a:rPr spc="-2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sede</a:t>
            </a:r>
            <a:r>
              <a:rPr spc="-8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it-IT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del Corso è presso </a:t>
            </a:r>
          </a:p>
          <a:p>
            <a:pPr marL="4763" algn="ctr" eaLnBrk="1" fontAlgn="auto" hangingPunct="1">
              <a:spcBef>
                <a:spcPts val="38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il Centro Servizi</a:t>
            </a:r>
            <a:r>
              <a:rPr spc="-4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endParaRPr lang="it-IT" spc="-4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marL="4763" algn="ctr" eaLnBrk="1" fontAlgn="auto" hangingPunct="1">
              <a:spcBef>
                <a:spcPts val="38"/>
              </a:spcBef>
              <a:spcAft>
                <a:spcPts val="0"/>
              </a:spcAft>
              <a:defRPr/>
            </a:pPr>
            <a:r>
              <a:rPr spc="2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in</a:t>
            </a:r>
            <a:r>
              <a:rPr spc="-4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via</a:t>
            </a:r>
            <a:r>
              <a:rPr spc="-2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del</a:t>
            </a:r>
            <a:r>
              <a:rPr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spc="-2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Pozzo,</a:t>
            </a:r>
            <a:r>
              <a:rPr spc="8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71</a:t>
            </a:r>
            <a:r>
              <a:rPr spc="-4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endParaRPr lang="it-IT" spc="-4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  <a:p>
            <a:pPr marL="4763" algn="ctr" eaLnBrk="1" fontAlgn="auto" hangingPunct="1">
              <a:spcBef>
                <a:spcPts val="38"/>
              </a:spcBef>
              <a:spcAft>
                <a:spcPts val="0"/>
              </a:spcAft>
              <a:defRPr/>
            </a:pPr>
            <a:r>
              <a:rPr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a</a:t>
            </a:r>
            <a:r>
              <a:rPr spc="-6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Modena</a:t>
            </a:r>
          </a:p>
        </p:txBody>
      </p:sp>
      <p:pic>
        <p:nvPicPr>
          <p:cNvPr id="5" name="Picture 6" descr="Aula Magna e Biblioteca Università di Modena e Reggio Emilia | Unitel -  Bologna">
            <a:extLst>
              <a:ext uri="{FF2B5EF4-FFF2-40B4-BE49-F238E27FC236}">
                <a16:creationId xmlns:a16="http://schemas.microsoft.com/office/drawing/2014/main" id="{056D2D6D-C82B-A146-EE14-7E6325CCA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270" y="2478740"/>
            <a:ext cx="4477290" cy="2462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po 1">
            <a:extLst>
              <a:ext uri="{FF2B5EF4-FFF2-40B4-BE49-F238E27FC236}">
                <a16:creationId xmlns:a16="http://schemas.microsoft.com/office/drawing/2014/main" id="{D9E09CCE-1417-22A5-7E9E-2AF621942259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53A5F644-7652-94EF-196C-FCDC52B3B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6C594318-F25E-CF81-14B8-7D27A523C6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56658447-7951-C2E3-E1C4-D5B17148A710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C5D3BF83-A8DA-6A1A-0C0A-B148818AE0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69E29B0-1746-B6D5-C9ED-F2B55267E927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</p:spTree>
    <p:extLst>
      <p:ext uri="{BB962C8B-B14F-4D97-AF65-F5344CB8AC3E}">
        <p14:creationId xmlns:p14="http://schemas.microsoft.com/office/powerpoint/2010/main" val="2624892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274C1-3451-4589-21C5-629491357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83110B86-6543-CB06-EC26-2D3FC6C4BD96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DDEEDF74-BAC4-5268-5C39-FD7B9D22F0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125E3397-0A47-C160-EB85-4729265886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65C9B87E-FD4A-BCB8-DD08-7FFD894558DE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E719D78D-872C-5229-A02D-E5C068EA1E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32EB3ED-AE36-8777-CE28-A3A5D7541E37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7">
            <a:extLst>
              <a:ext uri="{FF2B5EF4-FFF2-40B4-BE49-F238E27FC236}">
                <a16:creationId xmlns:a16="http://schemas.microsoft.com/office/drawing/2014/main" id="{B9B29040-1CBD-C200-46E3-D2F7EAB84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916" y="1844824"/>
            <a:ext cx="1138016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 dirty="0">
                <a:solidFill>
                  <a:srgbClr val="3B3B3B"/>
                </a:solidFill>
                <a:latin typeface="+mn-lt"/>
              </a:rPr>
              <a:t>A partire dall’A.A 2025/2026, per accedere ai corsi di Medicina e Chirurgia, Odontoiatria e Protesi Dentaria e Veterinaria è necessario iscriversi ad un </a:t>
            </a:r>
            <a:r>
              <a:rPr lang="it-IT" altLang="it-IT" sz="2000" b="1" dirty="0">
                <a:solidFill>
                  <a:srgbClr val="3B3B3B"/>
                </a:solidFill>
                <a:latin typeface="+mn-lt"/>
              </a:rPr>
              <a:t>semestre «filtro»</a:t>
            </a:r>
            <a:r>
              <a:rPr lang="it-IT" altLang="it-IT" sz="2000" dirty="0">
                <a:solidFill>
                  <a:srgbClr val="3B3B3B"/>
                </a:solidFill>
                <a:latin typeface="+mn-lt"/>
              </a:rPr>
              <a:t>: un periodo di formazione iniziale della durata di circa tre mesi a cui si può essere ammessi </a:t>
            </a:r>
            <a:r>
              <a:rPr lang="it-IT" altLang="it-IT" sz="2000" b="1" dirty="0">
                <a:solidFill>
                  <a:srgbClr val="3B3B3B"/>
                </a:solidFill>
                <a:latin typeface="+mn-lt"/>
              </a:rPr>
              <a:t>senza alcun test</a:t>
            </a:r>
            <a:r>
              <a:rPr lang="it-IT" altLang="it-IT" sz="2000" dirty="0">
                <a:solidFill>
                  <a:srgbClr val="3B3B3B"/>
                </a:solidFill>
                <a:latin typeface="+mn-lt"/>
              </a:rPr>
              <a:t>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it-IT" altLang="it-IT" sz="2000" dirty="0">
              <a:solidFill>
                <a:srgbClr val="3B3B3B"/>
              </a:solidFill>
              <a:latin typeface="+mn-lt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 dirty="0">
                <a:solidFill>
                  <a:srgbClr val="3B3B3B"/>
                </a:solidFill>
                <a:latin typeface="+mn-lt"/>
              </a:rPr>
              <a:t>Durante il semestre filtro tutti gli studenti/studentesse iscritti frequentano tre corsi comuni: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</a:pPr>
            <a:r>
              <a:rPr lang="it-IT" altLang="it-IT" sz="2000" b="1" dirty="0">
                <a:solidFill>
                  <a:srgbClr val="C00000"/>
                </a:solidFill>
                <a:latin typeface="+mn-lt"/>
              </a:rPr>
              <a:t>Biologia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it-IT" altLang="it-IT" sz="2000" b="1" dirty="0">
                <a:solidFill>
                  <a:srgbClr val="C00000"/>
                </a:solidFill>
                <a:latin typeface="+mn-lt"/>
              </a:rPr>
              <a:t>Chimica e propedeutica Biochimica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r>
              <a:rPr lang="it-IT" altLang="it-IT" sz="2000" b="1" dirty="0">
                <a:solidFill>
                  <a:srgbClr val="C00000"/>
                </a:solidFill>
                <a:latin typeface="+mn-lt"/>
              </a:rPr>
              <a:t>Fisica 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</a:pPr>
            <a:endParaRPr lang="it-IT" altLang="it-IT" sz="2000" dirty="0">
              <a:solidFill>
                <a:srgbClr val="3B3B3B"/>
              </a:solidFill>
              <a:latin typeface="+mn-lt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 termine delle lezioni previste per i tre insegnamenti gli studenti </a:t>
            </a:r>
            <a:r>
              <a:rPr lang="it-IT" alt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dovranno sostenere 3 prove finali uniformi a livello nazionale</a:t>
            </a:r>
            <a:r>
              <a:rPr lang="it-IT" alt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 CFU complessivi sono 18 in totale, 6 per ciascun insegnamento.</a:t>
            </a:r>
          </a:p>
        </p:txBody>
      </p:sp>
    </p:spTree>
    <p:extLst>
      <p:ext uri="{BB962C8B-B14F-4D97-AF65-F5344CB8AC3E}">
        <p14:creationId xmlns:p14="http://schemas.microsoft.com/office/powerpoint/2010/main" val="650326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50FB9-3EB4-6FA3-8CE4-D150FC6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B32AC00A-651C-DD2E-1A34-D24D080A2028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0A45D21F-9485-483D-A187-C8C3F30D14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8DD970A6-2C41-9B28-F12A-BBE1850EF7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5FD82DF0-7C14-3BDA-968D-2E796247FB3C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A4AD23CD-BA31-9177-CFF5-BC6F3F51A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DE5CFD6-B2D2-8796-C601-C2FF21CA1D2D}"/>
              </a:ext>
            </a:extLst>
          </p:cNvPr>
          <p:cNvSpPr txBox="1"/>
          <p:nvPr/>
        </p:nvSpPr>
        <p:spPr>
          <a:xfrm>
            <a:off x="4291648" y="404664"/>
            <a:ext cx="6052824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  <a:p>
            <a:pPr algn="ctr">
              <a:lnSpc>
                <a:spcPct val="150000"/>
              </a:lnSpc>
            </a:pPr>
            <a:r>
              <a:rPr lang="en-GB" sz="2200" b="1" dirty="0"/>
              <a:t>QUADRO NORMATTIVO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8F4C5C6-BBC6-4EAC-B528-7DFD233FB7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919" t="14300" r="11610" b="20600"/>
          <a:stretch>
            <a:fillRect/>
          </a:stretch>
        </p:blipFill>
        <p:spPr>
          <a:xfrm>
            <a:off x="263352" y="2276872"/>
            <a:ext cx="5112568" cy="320181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72DCB9F-BE57-F147-44CD-EC1E9AD390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603" t="18339" r="25750" b="15331"/>
          <a:stretch>
            <a:fillRect/>
          </a:stretch>
        </p:blipFill>
        <p:spPr>
          <a:xfrm>
            <a:off x="5663952" y="1603344"/>
            <a:ext cx="6052824" cy="454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47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B6BA9-21C7-4011-BA13-3516BB313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B1FBE465-6892-C0B3-C338-F229AE30A410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3F42FEF8-3684-0F62-8EC4-0902892CBE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01E8B25E-DF4B-E53C-155A-BC11CF9103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D56EA259-9CFE-9F6E-93C8-3048658441EF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B5BA171F-D704-0883-1B23-418F81C535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142ACE3-0F89-CD51-7625-AF7AB6A06C88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B264F97-9660-87B8-6518-0ADCBB035F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691" t="26188" r="13382" b="14815"/>
          <a:stretch>
            <a:fillRect/>
          </a:stretch>
        </p:blipFill>
        <p:spPr>
          <a:xfrm>
            <a:off x="50176" y="1912775"/>
            <a:ext cx="6808650" cy="411357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30F7A1F-087A-CD5F-F454-6D1EFBBCCAB5}"/>
              </a:ext>
            </a:extLst>
          </p:cNvPr>
          <p:cNvSpPr txBox="1"/>
          <p:nvPr/>
        </p:nvSpPr>
        <p:spPr>
          <a:xfrm>
            <a:off x="6864362" y="1784449"/>
            <a:ext cx="4896544" cy="4253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Frequenza: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frequenza e obbligatoria ai sensi delle direttive 2005/36/CE e 2013/55/UE; 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onere dell'Ateneo</a:t>
            </a:r>
          </a:p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predisporre un sistema per il controllo della partecipazione degli studenti alle attività didattiche. </a:t>
            </a:r>
            <a:r>
              <a:rPr lang="it-IT" sz="1400" b="1" i="1" u="none" strike="noStrike" baseline="0" dirty="0">
                <a:solidFill>
                  <a:srgbClr val="2E54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(D.M. art. 6, </a:t>
            </a:r>
            <a:r>
              <a:rPr lang="en-GB" sz="1400" b="1" i="1" u="none" strike="noStrike" baseline="0" dirty="0">
                <a:solidFill>
                  <a:srgbClr val="2E54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 4)</a:t>
            </a:r>
          </a:p>
          <a:p>
            <a:pPr algn="just">
              <a:lnSpc>
                <a:spcPct val="150000"/>
              </a:lnSpc>
            </a:pPr>
            <a:endParaRPr lang="en-GB" sz="1400" b="1" i="1" u="none" strike="noStrike" baseline="0" dirty="0">
              <a:solidFill>
                <a:srgbClr val="2E54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Frequenza come condizione di ammissione all'esame: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possono sostenere gli esami di profitto soltanto gli studenti</a:t>
            </a:r>
          </a:p>
          <a:p>
            <a:pPr algn="just">
              <a:lnSpc>
                <a:spcPct val="150000"/>
              </a:lnSpc>
            </a:pP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 hanno ottemperato agli obblighi di frequenza per i tre insegnamenti, verificati secondo le modalità disposte</a:t>
            </a:r>
          </a:p>
          <a:p>
            <a:pPr algn="just">
              <a:lnSpc>
                <a:spcPct val="150000"/>
              </a:lnSpc>
            </a:pP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ciascuna università, salvo quanto previsto dagli articoli 15 e 16 del decreto. </a:t>
            </a:r>
            <a:r>
              <a:rPr lang="it-IT" sz="1400" b="0" i="1" u="none" strike="noStrike" baseline="0" dirty="0">
                <a:solidFill>
                  <a:srgbClr val="2E54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(Allegato 2, punto 2; D.M. art. 6,</a:t>
            </a:r>
          </a:p>
          <a:p>
            <a:pPr algn="just">
              <a:lnSpc>
                <a:spcPct val="150000"/>
              </a:lnSpc>
            </a:pPr>
            <a:r>
              <a:rPr lang="en-GB" sz="1400" b="0" i="1" u="none" strike="noStrike" baseline="0" dirty="0">
                <a:solidFill>
                  <a:srgbClr val="2E54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comma 4)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063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14E86-DDCD-9A98-0133-459F2FC60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65D4000F-765D-0F69-50CA-420B9DE9E905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050114D5-9AD6-2823-9210-956D540A71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AB577F28-9093-7916-7311-08CB30DEC2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4B37E3FD-42C1-E2CA-D918-091D24753D9B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BFFA2F90-BDC0-ED6C-4A6F-0D2A266D5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6B7B69E-F9B1-8387-2CA3-ED84B0637C10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7">
            <a:extLst>
              <a:ext uri="{FF2B5EF4-FFF2-40B4-BE49-F238E27FC236}">
                <a16:creationId xmlns:a16="http://schemas.microsoft.com/office/drawing/2014/main" id="{9E4940EE-F13E-AB6F-C8A0-F8C5670A4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519" y="2622475"/>
            <a:ext cx="11274425" cy="28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rgbClr val="3B3B3B"/>
                </a:solidFill>
                <a:latin typeface="+mn-lt"/>
              </a:rPr>
              <a:t>La definizione della frequenza soglia minima necessaria di presenza alle lezioni </a:t>
            </a:r>
            <a:r>
              <a:rPr lang="it-IT" altLang="it-IT" sz="2400" dirty="0">
                <a:solidFill>
                  <a:srgbClr val="3B3B3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è stata demandata dal Ministero al Regolamento in vigore presso ogni singolo Ateneo,</a:t>
            </a:r>
            <a:r>
              <a:rPr lang="it-IT" altLang="it-IT" sz="2400" dirty="0">
                <a:solidFill>
                  <a:srgbClr val="3B3B3B"/>
                </a:solidFill>
                <a:latin typeface="+mn-lt"/>
              </a:rPr>
              <a:t> </a:t>
            </a: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it-IT" altLang="it-IT" sz="2400" dirty="0">
              <a:solidFill>
                <a:srgbClr val="3B3B3B"/>
              </a:solidFill>
              <a:latin typeface="+mn-lt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rgbClr val="3B3B3B"/>
                </a:solidFill>
                <a:latin typeface="+mn-lt"/>
              </a:rPr>
              <a:t>nel caso di UNIMORE il valore minimo è pari ai 2/3 delle ore di lezione previste per ciascun corso, quindi al </a:t>
            </a:r>
            <a:r>
              <a:rPr lang="it-IT" altLang="it-IT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66.7%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9DB89D6-61AC-E0C5-7A0C-81264183F591}"/>
              </a:ext>
            </a:extLst>
          </p:cNvPr>
          <p:cNvSpPr txBox="1"/>
          <p:nvPr/>
        </p:nvSpPr>
        <p:spPr>
          <a:xfrm>
            <a:off x="1271464" y="1916832"/>
            <a:ext cx="9396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Obbligo di Frequenza - Soglia</a:t>
            </a:r>
          </a:p>
        </p:txBody>
      </p:sp>
    </p:spTree>
    <p:extLst>
      <p:ext uri="{BB962C8B-B14F-4D97-AF65-F5344CB8AC3E}">
        <p14:creationId xmlns:p14="http://schemas.microsoft.com/office/powerpoint/2010/main" val="1779527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0B4AA-DB3D-CBCC-47ED-3E10EBF2E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7CBD3484-76BB-AD75-81EB-9F5E8099EF2E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E652DDD8-2B99-A9EA-AA8E-83480F5BFE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68127A59-85BF-70B5-A051-FD961A9A03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8E5321F9-40A3-D15E-7209-A0BB8669FA4F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DFDCAC3B-F905-1359-2861-5A0A348D3A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53EED54-42E7-1FB0-464E-13245C288DA1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05D0359-02AD-E12F-BAFA-8A9510D7AAD1}"/>
              </a:ext>
            </a:extLst>
          </p:cNvPr>
          <p:cNvSpPr txBox="1"/>
          <p:nvPr/>
        </p:nvSpPr>
        <p:spPr>
          <a:xfrm>
            <a:off x="587388" y="2022952"/>
            <a:ext cx="11017224" cy="2949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Nuova iscrizione (art. 16): </a:t>
            </a:r>
            <a:r>
              <a:rPr lang="it-IT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l'iscrizione al semestre filtro è ammessa </a:t>
            </a:r>
            <a:r>
              <a:rPr lang="it-IT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per un massimo di tre volte</a:t>
            </a:r>
            <a:r>
              <a:rPr lang="it-IT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anche in anni accademici non consecutivi; chi ha già frequentato il semestre in un precedente </a:t>
            </a:r>
            <a:r>
              <a:rPr lang="it-IT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a.a</a:t>
            </a:r>
            <a:r>
              <a:rPr lang="it-IT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 è esonerato dagli obblighi di </a:t>
            </a:r>
            <a:r>
              <a:rPr lang="en-GB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frequenza</a:t>
            </a:r>
            <a:r>
              <a:rPr lang="en-GB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Studenti già iscritti (art. 15): </a:t>
            </a:r>
            <a:r>
              <a:rPr lang="it-IT" dirty="0"/>
              <a:t>gli studenti </a:t>
            </a:r>
            <a:r>
              <a:rPr lang="it-IT" dirty="0" err="1"/>
              <a:t>gia</a:t>
            </a:r>
            <a:r>
              <a:rPr lang="it-IT" dirty="0"/>
              <a:t> iscritti, alla data di pubblicazione del decreto, ai corsi LM-41/46/42 o ai corsi affini, anche presso università non statali, che intendono proseguire in un corso LM-41/46/42 sono tenuti a iscriversi al semestre filtro e a sostenere i relativi esami; non sono tenuti a frequentare le lezioni purché </a:t>
            </a:r>
            <a:r>
              <a:rPr lang="en-GB" dirty="0" err="1"/>
              <a:t>producano</a:t>
            </a:r>
            <a:r>
              <a:rPr lang="en-GB" dirty="0"/>
              <a:t> </a:t>
            </a:r>
            <a:r>
              <a:rPr lang="en-GB" dirty="0" err="1"/>
              <a:t>documentazione</a:t>
            </a:r>
            <a:r>
              <a:rPr lang="en-GB" dirty="0"/>
              <a:t> </a:t>
            </a:r>
            <a:r>
              <a:rPr lang="en-GB" dirty="0" err="1"/>
              <a:t>idonea</a:t>
            </a:r>
            <a:r>
              <a:rPr lang="en-GB" dirty="0"/>
              <a:t>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0D2C4FC-53A5-1D66-A631-94687B511A06}"/>
              </a:ext>
            </a:extLst>
          </p:cNvPr>
          <p:cNvSpPr txBox="1"/>
          <p:nvPr/>
        </p:nvSpPr>
        <p:spPr>
          <a:xfrm>
            <a:off x="839416" y="5164206"/>
            <a:ext cx="10765196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b="1" dirty="0"/>
              <a:t>COMMISSIONE ESONERI FREQUENZA: </a:t>
            </a:r>
          </a:p>
          <a:p>
            <a:pPr>
              <a:lnSpc>
                <a:spcPct val="150000"/>
              </a:lnSpc>
            </a:pPr>
            <a:r>
              <a:rPr lang="en-GB" dirty="0" err="1"/>
              <a:t>Prof.ssa</a:t>
            </a:r>
            <a:r>
              <a:rPr lang="en-GB" dirty="0"/>
              <a:t> </a:t>
            </a:r>
            <a:r>
              <a:rPr lang="en-GB" dirty="0" err="1"/>
              <a:t>Pecchi</a:t>
            </a:r>
            <a:r>
              <a:rPr lang="en-GB" dirty="0"/>
              <a:t>, </a:t>
            </a:r>
            <a:r>
              <a:rPr lang="en-GB" dirty="0" err="1"/>
              <a:t>Prof.ssa</a:t>
            </a:r>
            <a:r>
              <a:rPr lang="en-GB" dirty="0"/>
              <a:t> Ferrari, </a:t>
            </a:r>
            <a:r>
              <a:rPr lang="en-GB" dirty="0" err="1"/>
              <a:t>Prof.ssa</a:t>
            </a:r>
            <a:r>
              <a:rPr lang="en-GB" dirty="0"/>
              <a:t> Giuliani, </a:t>
            </a:r>
            <a:r>
              <a:rPr lang="en-GB" dirty="0" err="1"/>
              <a:t>Prof.ssa</a:t>
            </a:r>
            <a:r>
              <a:rPr lang="en-GB" dirty="0"/>
              <a:t> Lui e Prof Ventura.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805DB66-11BC-ECE2-77C2-47CCBD4C2FD3}"/>
              </a:ext>
            </a:extLst>
          </p:cNvPr>
          <p:cNvSpPr txBox="1"/>
          <p:nvPr/>
        </p:nvSpPr>
        <p:spPr>
          <a:xfrm>
            <a:off x="8976320" y="5160314"/>
            <a:ext cx="3024336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600" b="1" dirty="0">
                <a:solidFill>
                  <a:srgbClr val="002060"/>
                </a:solidFill>
              </a:rPr>
              <a:t>Chi ha </a:t>
            </a:r>
            <a:r>
              <a:rPr lang="en-GB" sz="1600" b="1" dirty="0" err="1">
                <a:solidFill>
                  <a:srgbClr val="002060"/>
                </a:solidFill>
              </a:rPr>
              <a:t>ottenuto</a:t>
            </a:r>
            <a:r>
              <a:rPr lang="en-GB" sz="1600" b="1" dirty="0">
                <a:solidFill>
                  <a:srgbClr val="002060"/>
                </a:solidFill>
              </a:rPr>
              <a:t> </a:t>
            </a:r>
            <a:r>
              <a:rPr lang="en-GB" sz="1600" b="1" dirty="0" err="1">
                <a:solidFill>
                  <a:srgbClr val="002060"/>
                </a:solidFill>
              </a:rPr>
              <a:t>esonero</a:t>
            </a:r>
            <a:r>
              <a:rPr lang="en-GB" sz="1600" b="1" dirty="0">
                <a:solidFill>
                  <a:srgbClr val="002060"/>
                </a:solidFill>
              </a:rPr>
              <a:t> </a:t>
            </a:r>
            <a:r>
              <a:rPr lang="en-GB" sz="1600" b="1" dirty="0" err="1">
                <a:solidFill>
                  <a:srgbClr val="002060"/>
                </a:solidFill>
              </a:rPr>
              <a:t>può</a:t>
            </a:r>
            <a:r>
              <a:rPr lang="en-GB" sz="1600" b="1" dirty="0">
                <a:solidFill>
                  <a:srgbClr val="002060"/>
                </a:solidFill>
              </a:rPr>
              <a:t> </a:t>
            </a:r>
            <a:r>
              <a:rPr lang="en-GB" sz="1600" b="1" dirty="0" err="1">
                <a:solidFill>
                  <a:srgbClr val="002060"/>
                </a:solidFill>
              </a:rPr>
              <a:t>comunque</a:t>
            </a:r>
            <a:r>
              <a:rPr lang="en-GB" sz="1600" b="1" dirty="0">
                <a:solidFill>
                  <a:srgbClr val="002060"/>
                </a:solidFill>
              </a:rPr>
              <a:t> </a:t>
            </a:r>
            <a:r>
              <a:rPr lang="en-GB" sz="1600" b="1" dirty="0" err="1">
                <a:solidFill>
                  <a:srgbClr val="002060"/>
                </a:solidFill>
              </a:rPr>
              <a:t>frequentare</a:t>
            </a:r>
            <a:r>
              <a:rPr lang="en-GB" sz="1600" b="1" dirty="0">
                <a:solidFill>
                  <a:srgbClr val="002060"/>
                </a:solidFill>
              </a:rPr>
              <a:t> senza </a:t>
            </a:r>
            <a:r>
              <a:rPr lang="en-GB" sz="1600" b="1" dirty="0" err="1">
                <a:solidFill>
                  <a:srgbClr val="002060"/>
                </a:solidFill>
              </a:rPr>
              <a:t>obbligo</a:t>
            </a:r>
            <a:r>
              <a:rPr lang="en-GB" sz="1600" b="1" dirty="0">
                <a:solidFill>
                  <a:srgbClr val="002060"/>
                </a:solidFill>
              </a:rPr>
              <a:t> della </a:t>
            </a:r>
            <a:r>
              <a:rPr lang="en-GB" sz="1600" b="1" dirty="0" err="1">
                <a:solidFill>
                  <a:srgbClr val="002060"/>
                </a:solidFill>
              </a:rPr>
              <a:t>frequenza</a:t>
            </a:r>
            <a:r>
              <a:rPr lang="en-GB" sz="16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812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71B18-492E-6791-1302-393566530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89F67F6C-8957-16C7-1102-C738A97B13E9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BB1FCDD8-8EB5-8295-C022-B3D940905F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F60171A9-28B3-6334-EA3B-AE1A293C4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686E70D7-BCFC-360F-2A7C-514137CE156F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92F525E2-A0B9-CBAC-6510-BD5E7C82B7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8020A88-0600-995E-2DDD-80A998B46766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9771F6F-63A1-2244-57A4-15047E6A5F09}"/>
              </a:ext>
            </a:extLst>
          </p:cNvPr>
          <p:cNvSpPr txBox="1"/>
          <p:nvPr/>
        </p:nvSpPr>
        <p:spPr>
          <a:xfrm>
            <a:off x="546448" y="2030696"/>
            <a:ext cx="5837584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Autonomia degli Atenei nella definizione delle </a:t>
            </a:r>
            <a:r>
              <a:rPr lang="it-IT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modalità di controllo della frequenza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FA3E6FC-E867-8F04-470C-3E41228647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281" t="9050" r="14575" b="11151"/>
          <a:stretch>
            <a:fillRect/>
          </a:stretch>
        </p:blipFill>
        <p:spPr>
          <a:xfrm>
            <a:off x="6768291" y="1700808"/>
            <a:ext cx="5408821" cy="456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46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69909-6B41-F272-5F0C-A2234A67B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BBE5618E-C3F5-25B7-26D0-6AA9A040CE16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76A0F86F-5CFC-752E-5416-CE8CDCAF9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BB80F9BB-63A5-E01F-29FF-A8938B2995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57699502-C15B-0DAA-2943-3C376C42EE41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C0EC402A-6AA4-57C2-2FEF-715B137C92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EAF5EC9-7E66-BFF2-080B-2AF9C774A14A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11" name="CasellaDiTesto 7">
            <a:extLst>
              <a:ext uri="{FF2B5EF4-FFF2-40B4-BE49-F238E27FC236}">
                <a16:creationId xmlns:a16="http://schemas.microsoft.com/office/drawing/2014/main" id="{1497F32D-F8EE-2DBC-B69A-DA9EE5302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380" y="1386400"/>
            <a:ext cx="11161240" cy="5027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endParaRPr lang="it-IT" altLang="it-IT" sz="1800" dirty="0">
              <a:solidFill>
                <a:srgbClr val="3B3B3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lezioni dei Corsi del semestre filtro 2026-2027, presso UNIMORE, saranno erogate </a:t>
            </a:r>
            <a:r>
              <a:rPr lang="it-IT" altLang="it-IT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modalità mista.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r>
              <a:rPr lang="it-IT" altLang="it-IT" sz="1800" b="1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 1/9 al 10/10 </a:t>
            </a: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(alcune eccezioni) è possibile la frequenza in presenza per chi ha indicato tale preferenza nel sondaggio </a:t>
            </a:r>
            <a:r>
              <a:rPr lang="it-IT" altLang="it-IT" sz="1800" dirty="0" err="1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</a:t>
            </a: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per i restanti studenti on line mediante teams.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r>
              <a:rPr lang="it-IT" altLang="it-IT" sz="1800" b="1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 12/10 al 20/11 </a:t>
            </a: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on line su teams.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lezioni si svolgeranno tutte le mattine dalle 8,45 alle 13,00 dal lunedì al venerdì.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 previsti momenti di confronto con i docenti in cui, secondo modalità </a:t>
            </a:r>
            <a:r>
              <a:rPr lang="it-IT" altLang="it-IT" sz="18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sincrona o asincrona </a:t>
            </a: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docenti saranno a disposizione per confronti, approfondimenti o rispondere alle vostre domande.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link per le lezioni saranno inviati all’indirizzo di posta istituzionale settimanalmente a tutti gli studenti.</a:t>
            </a:r>
          </a:p>
          <a:p>
            <a:pPr marL="342900" indent="-342900" algn="just">
              <a:lnSpc>
                <a:spcPct val="150000"/>
              </a:lnSpc>
              <a:spcBef>
                <a:spcPct val="0"/>
              </a:spcBef>
            </a:pPr>
            <a:r>
              <a:rPr lang="it-IT" altLang="it-IT" sz="18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lesioni dei docenti saranno registrate ed accessibili ma NON scaricabili e la loro divulgazione è perseguibile a termine di legge.</a:t>
            </a:r>
          </a:p>
        </p:txBody>
      </p:sp>
      <p:pic>
        <p:nvPicPr>
          <p:cNvPr id="14" name="Picture 4" descr="DAD: cos'è, come funziona, piattaforme e novità 2022 ...">
            <a:extLst>
              <a:ext uri="{FF2B5EF4-FFF2-40B4-BE49-F238E27FC236}">
                <a16:creationId xmlns:a16="http://schemas.microsoft.com/office/drawing/2014/main" id="{8D896809-A2F8-4C75-4AFF-E114E79E7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920" y="-116237"/>
            <a:ext cx="2176080" cy="189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2B904E8-E510-E509-97F0-14EF1040AAFF}"/>
              </a:ext>
            </a:extLst>
          </p:cNvPr>
          <p:cNvSpPr txBox="1"/>
          <p:nvPr/>
        </p:nvSpPr>
        <p:spPr>
          <a:xfrm>
            <a:off x="3904170" y="928687"/>
            <a:ext cx="51845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solidFill>
                  <a:schemeClr val="accent1"/>
                </a:solidFill>
              </a:rPr>
              <a:t>DIDATTICA</a:t>
            </a:r>
          </a:p>
        </p:txBody>
      </p:sp>
    </p:spTree>
    <p:extLst>
      <p:ext uri="{BB962C8B-B14F-4D97-AF65-F5344CB8AC3E}">
        <p14:creationId xmlns:p14="http://schemas.microsoft.com/office/powerpoint/2010/main" val="2276451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C3427-8B82-038C-6A2C-DA42CD8BD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9B734751-59E3-982A-98AD-694A458BFCDE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2B40D4B8-3212-4D05-263B-4BE7671822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28882817-9473-F8D3-69A0-23967A6239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BDE0F6EE-57BE-4ED7-C12B-C6B6AE6F66D7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B1E091BF-6B6F-9701-AAE7-B2008682E3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5BC4D80-9053-7D1B-C221-DFFB7ADB25AC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5E504DE-E9DA-FB7D-4872-06CF21EA39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509" t="25850" r="11020" b="15351"/>
          <a:stretch>
            <a:fillRect/>
          </a:stretch>
        </p:blipFill>
        <p:spPr>
          <a:xfrm>
            <a:off x="0" y="1758960"/>
            <a:ext cx="8102183" cy="4583053"/>
          </a:xfrm>
          <a:prstGeom prst="rect">
            <a:avLst/>
          </a:prstGeom>
        </p:spPr>
      </p:pic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74D7B023-181A-2D12-4CE0-07C10B03C1D7}"/>
              </a:ext>
            </a:extLst>
          </p:cNvPr>
          <p:cNvSpPr/>
          <p:nvPr/>
        </p:nvSpPr>
        <p:spPr>
          <a:xfrm>
            <a:off x="7104112" y="4149080"/>
            <a:ext cx="1080120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7900277-C1C7-265F-8D8A-D7541EC5679C}"/>
              </a:ext>
            </a:extLst>
          </p:cNvPr>
          <p:cNvSpPr txBox="1"/>
          <p:nvPr/>
        </p:nvSpPr>
        <p:spPr>
          <a:xfrm>
            <a:off x="8328248" y="4050486"/>
            <a:ext cx="37197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1 Settembre – 20 Novembre</a:t>
            </a:r>
          </a:p>
        </p:txBody>
      </p:sp>
    </p:spTree>
    <p:extLst>
      <p:ext uri="{BB962C8B-B14F-4D97-AF65-F5344CB8AC3E}">
        <p14:creationId xmlns:p14="http://schemas.microsoft.com/office/powerpoint/2010/main" val="114053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8CB8D-A318-5B86-7156-83EE60997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9907EE55-BF37-8F94-C252-D32CABC6944C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F6CFA4A1-F381-B1D2-9D90-48A506B8E3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0D82A2F8-6275-5A43-0BA1-ACAF358AD0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5ECBA9CF-10C3-69E7-C99D-C24CC8E4A548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07CF9222-1642-D2D1-246C-1E4C60DE2A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1E8BA05-2F05-B184-5B11-86460F016585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352D267-115A-031E-981F-AE0C15AFCE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509" t="28215" r="11020" b="15351"/>
          <a:stretch>
            <a:fillRect/>
          </a:stretch>
        </p:blipFill>
        <p:spPr>
          <a:xfrm>
            <a:off x="119336" y="1453038"/>
            <a:ext cx="7980626" cy="4332714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738A872-5D98-154A-4745-45481BFF7ACC}"/>
              </a:ext>
            </a:extLst>
          </p:cNvPr>
          <p:cNvSpPr txBox="1"/>
          <p:nvPr/>
        </p:nvSpPr>
        <p:spPr>
          <a:xfrm>
            <a:off x="7672017" y="2104529"/>
            <a:ext cx="4400647" cy="3001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Prove relative ai tre insegnamenti: Chimica e propedeutica biochimica, Fisica, Biologia. Contenuto identico in tutte le sedi, </a:t>
            </a:r>
            <a:r>
              <a:rPr lang="it-IT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secondo i </a:t>
            </a:r>
            <a:r>
              <a:rPr lang="it-IT" sz="1600" b="1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Syllabus</a:t>
            </a:r>
            <a:r>
              <a:rPr lang="it-IT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pubblicati il 19 giugno 2026</a:t>
            </a:r>
            <a:r>
              <a:rPr lang="it-IT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it-IT" sz="1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Obbligo minimo: </a:t>
            </a:r>
            <a:r>
              <a:rPr lang="it-IT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Lo studente deve sostenere almeno una delle due prove previste per ciascuno dei tre </a:t>
            </a:r>
            <a:r>
              <a:rPr lang="en-GB" sz="1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insegnamenti</a:t>
            </a:r>
            <a:r>
              <a:rPr lang="en-GB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59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93216-99C5-B18F-84E9-D972022C4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7BBDF0E0-3B56-6BB1-949A-681279453F9A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AC571AD3-7533-569D-AFC2-5B8D77E28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318D5EA9-854C-5B9C-FC01-75EC96C9EC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148A3886-75A6-CDAF-ADEF-E879320C6C16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A6C42F08-D4D3-A60F-262A-47C0C3E5AE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F9CF8EF-B091-C303-2EF2-FDCA314B0BF6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0C9EA07-231D-2F5A-AB56-69E640174C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147" t="28215" r="11020" b="15351"/>
          <a:stretch>
            <a:fillRect/>
          </a:stretch>
        </p:blipFill>
        <p:spPr>
          <a:xfrm>
            <a:off x="119336" y="1433046"/>
            <a:ext cx="7620586" cy="433271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258F64-B9B0-9139-7C0E-A5AFAC6130C2}"/>
              </a:ext>
            </a:extLst>
          </p:cNvPr>
          <p:cNvSpPr txBox="1"/>
          <p:nvPr/>
        </p:nvSpPr>
        <p:spPr>
          <a:xfrm>
            <a:off x="7259660" y="2060848"/>
            <a:ext cx="4813004" cy="4109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Struttura</a:t>
            </a:r>
            <a:r>
              <a:rPr lang="it-IT" sz="16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: ogni prova contiene 31 domande: 21 a risposta multipla (cinque opzioni, una sola corretta) e 10 a completamento (risposta espressiva di un solo e univoco concetto).</a:t>
            </a:r>
          </a:p>
          <a:p>
            <a:pPr algn="just">
              <a:lnSpc>
                <a:spcPct val="150000"/>
              </a:lnSpc>
            </a:pPr>
            <a:endParaRPr lang="it-IT" sz="16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Tempo</a:t>
            </a:r>
            <a:r>
              <a:rPr lang="it-IT" sz="16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: 50 minuti per ciascuna materia; 30 minuti di intervallo tra una prova e l'altra.</a:t>
            </a:r>
          </a:p>
          <a:p>
            <a:pPr algn="just">
              <a:lnSpc>
                <a:spcPct val="150000"/>
              </a:lnSpc>
            </a:pPr>
            <a:endParaRPr lang="it-IT" sz="16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it-IT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Presenza</a:t>
            </a:r>
            <a:r>
              <a:rPr lang="it-IT" sz="16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: Lo studente è tenuto a presenziare per tutta la durata delle prove, indipendentemente dall'esame che deve sostenere.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17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829CA-50E8-175A-E5C7-BE1C39CC3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C3E773F4-7B2E-2969-484A-B48B4629645D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AB659E45-5BD1-AB56-D541-0D24871A2F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0DEEB2C7-9B59-6B2F-8ACC-9D49EB839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3D4C3C1B-E0C2-77DC-885A-814033F663B3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8B237EF1-4565-1E42-E50B-E96BCC048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E31DD5D-33D3-8431-2DDE-A3B9C4095B66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D4E3D61-50D0-D892-1FDA-74875CCE2CAC}"/>
              </a:ext>
            </a:extLst>
          </p:cNvPr>
          <p:cNvSpPr txBox="1"/>
          <p:nvPr/>
        </p:nvSpPr>
        <p:spPr>
          <a:xfrm>
            <a:off x="335360" y="1844824"/>
            <a:ext cx="11521280" cy="4204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Valutazione in trentesimi: </a:t>
            </a:r>
            <a:r>
              <a:rPr lang="it-IT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gli esami sono valutati in trentesimi, oltre alla lode, cui e attribuito il valore di 1 punto.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Punteggio ai fini della graduatoria: </a:t>
            </a:r>
            <a:r>
              <a:rPr lang="it-IT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+1 punto per ogni risposta esatta; 0 punti per ogni risposta omessa; −0,1 punti </a:t>
            </a:r>
            <a:r>
              <a:rPr lang="en-GB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per ogni </a:t>
            </a:r>
            <a:r>
              <a:rPr lang="en-GB" sz="15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risposta</a:t>
            </a:r>
            <a:r>
              <a:rPr lang="en-GB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errata.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Punteggio massimo: </a:t>
            </a:r>
            <a:r>
              <a:rPr lang="it-IT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93 punti complessivi per i tre esami (dunque massimo 393 punti in graduatoria per la prima </a:t>
            </a:r>
            <a:r>
              <a:rPr lang="en-GB" sz="15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sezione</a:t>
            </a:r>
            <a:r>
              <a:rPr lang="en-GB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Arrotondamento: </a:t>
            </a:r>
            <a:r>
              <a:rPr lang="it-IT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ai fini del voto d'esame per la carriera, i punteggi si arrotondano all'unita </a:t>
            </a:r>
            <a:r>
              <a:rPr lang="it-IT" sz="15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piu</a:t>
            </a:r>
            <a:r>
              <a:rPr lang="it-IT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prossima solo se lo studente ha conseguito almeno 18/30.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Doppia prova sul medesimo insegnamento: </a:t>
            </a:r>
            <a:r>
              <a:rPr lang="it-IT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prevale automaticamente la prova con il punteggio più elevato, </a:t>
            </a:r>
            <a:r>
              <a:rPr lang="it-IT" sz="15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purchè</a:t>
            </a:r>
            <a:r>
              <a:rPr lang="it-IT" sz="15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pari o superiore a 18/30.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b="1" dirty="0"/>
              <a:t>Accettazione o rifiuto: </a:t>
            </a:r>
            <a:r>
              <a:rPr lang="it-IT" sz="1500" dirty="0"/>
              <a:t>entro le ore 23:59 del giorno successivo alla pubblicazione degli esiti della seconda prova; in assenza di manifestazione espressa la votazione si intende accettata. Il CINECA comunica all'Ateneo </a:t>
            </a:r>
            <a:r>
              <a:rPr lang="en-GB" sz="1500" dirty="0" err="1"/>
              <a:t>l'accettazione</a:t>
            </a:r>
            <a:r>
              <a:rPr lang="en-GB" sz="1500" dirty="0"/>
              <a:t> o il </a:t>
            </a:r>
            <a:r>
              <a:rPr lang="en-GB" sz="1500" dirty="0" err="1"/>
              <a:t>rifiuto</a:t>
            </a:r>
            <a:r>
              <a:rPr lang="en-GB" sz="15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b="1" dirty="0"/>
              <a:t>Esclusione dalla media: </a:t>
            </a:r>
            <a:r>
              <a:rPr lang="it-IT" sz="1500" dirty="0"/>
              <a:t>le università possono prevedere che i punteggi conseguiti negli esami di profitto del semestre filtro non concorrano alla determinazione della media delle votazioni, previa richiesta dello studente. </a:t>
            </a: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01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CC63D-E7AB-D31E-FD6B-67F2B574B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BE6B8E24-9B5A-D67D-B1AA-1CFA09F006FC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C24D3577-F391-34AE-BDD3-B74CB31A3B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0014275E-8188-B716-9646-7E4C23030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7F004EE1-E0D4-06FE-CD04-D4E0FC753B19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833831EE-2FB3-BF85-08E7-6D498B6BA1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5EBC970-65F6-ACE8-4954-4EAE64261589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6F0B7B0-5F8F-56B6-9F0D-D3944C02D5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100" t="25850" r="11019" b="14300"/>
          <a:stretch>
            <a:fillRect/>
          </a:stretch>
        </p:blipFill>
        <p:spPr>
          <a:xfrm>
            <a:off x="0" y="1801380"/>
            <a:ext cx="7755832" cy="451104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DB0FC9AE-8678-6FFD-7B23-A0FE49DA52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691" t="26900" r="12791" b="14301"/>
          <a:stretch>
            <a:fillRect/>
          </a:stretch>
        </p:blipFill>
        <p:spPr>
          <a:xfrm>
            <a:off x="5303912" y="1916832"/>
            <a:ext cx="6789312" cy="404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6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932E9-D169-2630-4E0E-980B8E675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63E9E1B2-D089-7EE4-3E55-954CF2A9D8A7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006229F5-5474-CCE5-BFC3-82A730AC61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F8550E29-CF41-34FC-9C7E-345FB8E3BF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BD4A0D41-45C5-B811-9D0F-3B2EF9D2FD7D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9ADDF112-12A7-255D-DE3D-46A970E128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305B416-CD48-C49C-A0AF-1795542497CA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FB9B909-BBF9-54D7-E8E8-E537CFB15A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960" t="26901" r="11019" b="13766"/>
          <a:stretch>
            <a:fillRect/>
          </a:stretch>
        </p:blipFill>
        <p:spPr>
          <a:xfrm>
            <a:off x="2080588" y="1844824"/>
            <a:ext cx="8030824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54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50B28-716D-3236-FDAE-04873B811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3B7F99B7-C403-9CAE-575B-AFCC905A814F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769FEB7F-D3F4-E3D8-10D7-E36EBDB77F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92B01115-B581-CE3E-9253-206C961F2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06548622-B764-4181-7106-438D8271A9F5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073B438D-9523-FEFE-D2D6-8EB33249C2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E28F472-386B-212B-F455-5E0F12A9D973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1D6AD7B-A021-A317-F653-4EE2E82A902E}"/>
              </a:ext>
            </a:extLst>
          </p:cNvPr>
          <p:cNvSpPr txBox="1"/>
          <p:nvPr/>
        </p:nvSpPr>
        <p:spPr>
          <a:xfrm>
            <a:off x="119336" y="1594374"/>
            <a:ext cx="13393488" cy="1227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</a:rPr>
              <a:t>questo sul nostro sito del cdl </a:t>
            </a: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  <a:hlinkClick r:id="rId4"/>
              </a:rPr>
              <a:t>https://www.bmn.unimore.it/it/node/965</a:t>
            </a:r>
            <a:endParaRPr lang="it-IT" sz="2000" dirty="0"/>
          </a:p>
          <a:p>
            <a:pPr indent="0" algn="l">
              <a:lnSpc>
                <a:spcPct val="200000"/>
              </a:lnSpc>
              <a:buNone/>
            </a:pP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</a:rPr>
              <a:t>questo gestito della </a:t>
            </a:r>
            <a:r>
              <a:rPr lang="it-IT" sz="2000" b="0" i="0" dirty="0" err="1">
                <a:solidFill>
                  <a:schemeClr val="tx1"/>
                </a:solidFill>
                <a:effectLst/>
                <a:latin typeface="Arial" charset="0"/>
              </a:rPr>
              <a:t>segr</a:t>
            </a:r>
            <a:r>
              <a:rPr lang="it-IT" sz="2000" dirty="0"/>
              <a:t> </a:t>
            </a:r>
            <a:r>
              <a:rPr lang="it-IT" sz="2000" b="0" i="0" dirty="0" err="1">
                <a:solidFill>
                  <a:schemeClr val="tx1"/>
                </a:solidFill>
                <a:effectLst/>
                <a:latin typeface="Arial" charset="0"/>
              </a:rPr>
              <a:t>stud</a:t>
            </a: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</a:rPr>
              <a:t>  </a:t>
            </a: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  <a:hlinkClick r:id="rId5"/>
              </a:rPr>
              <a:t>https://www.unimore.it/it/medicina_chirurgia_odontoiatria_protesidentaria</a:t>
            </a:r>
            <a:endParaRPr lang="it-IT" sz="20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13CAC5D-B3AC-48BA-310D-51F33619384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522" t="17058" r="36416" b="15350"/>
          <a:stretch>
            <a:fillRect/>
          </a:stretch>
        </p:blipFill>
        <p:spPr>
          <a:xfrm>
            <a:off x="263352" y="3015230"/>
            <a:ext cx="4754604" cy="306071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141FE0C-389E-E62F-446E-0B526AA399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300" b="18340"/>
          <a:stretch>
            <a:fillRect/>
          </a:stretch>
        </p:blipFill>
        <p:spPr>
          <a:xfrm>
            <a:off x="5196771" y="3276212"/>
            <a:ext cx="6700405" cy="253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62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882C3-9F7E-1D14-844C-AA596251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C606422A-47F0-D5F4-5D35-3F11DB998E67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15FFAACE-687B-501F-8E7C-8BF4ACC4A5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5551F5D-9153-DF1B-2E45-D91CD8CCF3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F69642B9-A507-0143-B458-1D7C1C110EB4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8F476CA8-3DD6-5AFF-DF1B-B11337D1BF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8302816-8A56-B28F-E4A6-C4D2FD83AF0A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3FF614D-FAB4-96B3-55E4-E6FDD935F43B}"/>
              </a:ext>
            </a:extLst>
          </p:cNvPr>
          <p:cNvSpPr txBox="1"/>
          <p:nvPr/>
        </p:nvSpPr>
        <p:spPr>
          <a:xfrm>
            <a:off x="119336" y="1594374"/>
            <a:ext cx="13393488" cy="1227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</a:rPr>
              <a:t>questo sul nostro sito del cdl </a:t>
            </a: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  <a:hlinkClick r:id="rId4"/>
              </a:rPr>
              <a:t>https://www.bmn.unimore.it/it/node/965</a:t>
            </a:r>
            <a:endParaRPr lang="it-IT" sz="2000" dirty="0"/>
          </a:p>
          <a:p>
            <a:pPr indent="0" algn="l">
              <a:lnSpc>
                <a:spcPct val="200000"/>
              </a:lnSpc>
              <a:buNone/>
            </a:pP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</a:rPr>
              <a:t>questo gestito della </a:t>
            </a:r>
            <a:r>
              <a:rPr lang="it-IT" sz="2000" b="0" i="0" dirty="0" err="1">
                <a:solidFill>
                  <a:schemeClr val="tx1"/>
                </a:solidFill>
                <a:effectLst/>
                <a:latin typeface="Arial" charset="0"/>
              </a:rPr>
              <a:t>segr</a:t>
            </a:r>
            <a:r>
              <a:rPr lang="it-IT" sz="2000" dirty="0"/>
              <a:t> </a:t>
            </a:r>
            <a:r>
              <a:rPr lang="it-IT" sz="2000" b="0" i="0" dirty="0" err="1">
                <a:solidFill>
                  <a:schemeClr val="tx1"/>
                </a:solidFill>
                <a:effectLst/>
                <a:latin typeface="Arial" charset="0"/>
              </a:rPr>
              <a:t>stud</a:t>
            </a: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</a:rPr>
              <a:t>  </a:t>
            </a:r>
            <a:r>
              <a:rPr lang="it-IT" sz="2000" b="0" i="0" dirty="0">
                <a:solidFill>
                  <a:schemeClr val="tx1"/>
                </a:solidFill>
                <a:effectLst/>
                <a:latin typeface="Arial" charset="0"/>
                <a:hlinkClick r:id="rId5"/>
              </a:rPr>
              <a:t>https://www.unimore.it/it/medicina_chirurgia_odontoiatria_protesidentaria</a:t>
            </a:r>
            <a:endParaRPr lang="it-IT" sz="20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C816250-A261-A929-6323-7983F183E53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248" t="26188" r="39369" b="12200"/>
          <a:stretch>
            <a:fillRect/>
          </a:stretch>
        </p:blipFill>
        <p:spPr>
          <a:xfrm>
            <a:off x="6312024" y="2810779"/>
            <a:ext cx="5013188" cy="338120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802D97C-5DE0-BFC5-1EBA-895C162A2DB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522" t="17058" r="34054" b="9711"/>
          <a:stretch>
            <a:fillRect/>
          </a:stretch>
        </p:blipFill>
        <p:spPr>
          <a:xfrm>
            <a:off x="119336" y="3015224"/>
            <a:ext cx="4714493" cy="316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02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A0FDB-CF4D-EB80-F8BC-D70584151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2E507391-5CEE-9946-24FA-BB3B867982C9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31EDF97B-2940-DEEC-BDA5-B399E048EE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C3D8B9B1-E0BA-C934-E823-5161DC48C2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83258CDB-880B-91A2-F70F-6A6C9ED31FB1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169DD86E-E93C-0D3E-EE17-AA346D553F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54AFAF4-E68C-4D36-76F0-F3899B5F49E5}"/>
              </a:ext>
            </a:extLst>
          </p:cNvPr>
          <p:cNvSpPr txBox="1"/>
          <p:nvPr/>
        </p:nvSpPr>
        <p:spPr>
          <a:xfrm>
            <a:off x="4223792" y="189220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4B04742-81BC-99C6-7C5D-15D0A40C5E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31" t="28216" r="3932" b="23751"/>
          <a:stretch>
            <a:fillRect/>
          </a:stretch>
        </p:blipFill>
        <p:spPr>
          <a:xfrm>
            <a:off x="37928" y="2359374"/>
            <a:ext cx="11881332" cy="438339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2A973E35-4798-9DDD-7E0D-31F552417E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838" t="19906" r="11019" b="10101"/>
          <a:stretch>
            <a:fillRect/>
          </a:stretch>
        </p:blipFill>
        <p:spPr>
          <a:xfrm>
            <a:off x="7466240" y="722184"/>
            <a:ext cx="4453020" cy="221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87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225DC-73F4-4152-EB0C-EE5381158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417568EE-401F-521E-95AF-B3643367CDBA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14F54375-7C74-1AC2-DEAF-5B39AA8B23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6F1F2745-86CE-8D99-CDE7-6CA416E161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25346E79-293F-2163-46A4-02076E0F56B7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5120F841-BF95-B170-F015-8B66D109F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852F3C8-38DF-01D2-5484-E922AE23734A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D23D8E3-E131-7EF2-5550-A5C1FFA525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107" t="26188" r="19288" b="24265"/>
          <a:stretch>
            <a:fillRect/>
          </a:stretch>
        </p:blipFill>
        <p:spPr>
          <a:xfrm>
            <a:off x="119336" y="1816010"/>
            <a:ext cx="6336704" cy="282089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916FFEB-8621-0DD5-F25F-0883FD8E72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51" t="14300" r="4522" b="15351"/>
          <a:stretch>
            <a:fillRect/>
          </a:stretch>
        </p:blipFill>
        <p:spPr>
          <a:xfrm>
            <a:off x="6223526" y="4293096"/>
            <a:ext cx="5954265" cy="2540992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BF6B4B4-4EC5-C7E4-D1F2-8A7330749C7E}"/>
              </a:ext>
            </a:extLst>
          </p:cNvPr>
          <p:cNvSpPr txBox="1"/>
          <p:nvPr/>
        </p:nvSpPr>
        <p:spPr>
          <a:xfrm>
            <a:off x="6672064" y="20608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http://www.semestreaperto-medodovet.it/</a:t>
            </a:r>
          </a:p>
        </p:txBody>
      </p:sp>
    </p:spTree>
    <p:extLst>
      <p:ext uri="{BB962C8B-B14F-4D97-AF65-F5344CB8AC3E}">
        <p14:creationId xmlns:p14="http://schemas.microsoft.com/office/powerpoint/2010/main" val="2518596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4C6AD-7FE8-ED33-6F16-315F2F40B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6D4541F6-B6B8-57BC-16F5-0374D16ABB97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792CE42F-96E5-C50F-450E-38A86B0C95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44F4909-B190-2244-6C9D-B7532A5F0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A149F80F-4039-EF05-3CFE-AEAB30A161E5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8DC40247-DDB7-4C1F-153E-9D80AFBD59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355AADB-A949-6C5B-24EE-312C7ED68A23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D8C5CE1-7BE3-976F-77D4-9DD665518643}"/>
              </a:ext>
            </a:extLst>
          </p:cNvPr>
          <p:cNvSpPr txBox="1"/>
          <p:nvPr/>
        </p:nvSpPr>
        <p:spPr>
          <a:xfrm>
            <a:off x="515380" y="2227253"/>
            <a:ext cx="11161240" cy="3930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Esercitazioni </a:t>
            </a:r>
            <a:r>
              <a:rPr lang="it-IT" sz="1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-semestre: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esercitazioni e di autovalutazione in Biologia, Chimica e Fisica, sul livello di preparazione in accesso al sistema universitario, accessibili dal 30 giugno 2026. </a:t>
            </a:r>
          </a:p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MOOC </a:t>
            </a:r>
            <a:r>
              <a:rPr lang="it-IT" sz="1400" b="1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-semestre: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corsi di Biologia, Chimica e Fisica sul livello transizione scuola università, utili al rafforzamento delle conoscenze in ingresso dal 30 giugno 2026. </a:t>
            </a:r>
          </a:p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Esercitazioni e simulazioni d'esame: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produzione scientifica e erogazione online di esercitazioni e simulazioni. </a:t>
            </a:r>
          </a:p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partire dal 1° settembre 2026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esercitazioni strutturate con riferimento alle diverse unità didattiche previste dai </a:t>
            </a:r>
            <a:r>
              <a:rPr lang="it-IT" sz="1400" b="0" i="1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syllabus</a:t>
            </a:r>
            <a:r>
              <a:rPr lang="it-IT" sz="1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ministeriali. Il numero delle domande messe a disposizione, crescerà progressivamente seguendo l’articolazione delle diverse unità didattiche, garantendo in ogni caso entro il 31 ottobre 2026 un numero di domande pari a non meno di 3.000. </a:t>
            </a:r>
          </a:p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Entro il 31 ottobre 2026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saranno rilasciate le 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esercitazioni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tutte le unità didattiche. </a:t>
            </a:r>
          </a:p>
          <a:p>
            <a:pPr algn="just">
              <a:lnSpc>
                <a:spcPct val="150000"/>
              </a:lnSpc>
            </a:pP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partire dal 1° novembre 2026 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saranno rese disponibili </a:t>
            </a:r>
            <a:r>
              <a:rPr lang="it-IT" sz="1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simulazioni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delle prove di esame analoghe all’esame di profitto che si svolgerà durante il semestre aperto, sia in termini di quantità e tipologia di domande somministrate, sia di copertura dei </a:t>
            </a:r>
            <a:r>
              <a:rPr lang="it-IT" sz="1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syllabus</a:t>
            </a:r>
            <a:r>
              <a:rPr lang="it-IT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sia di varietà del grado di difficoltà delle domande, sia di durata della prova.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54BB4F6-C759-C147-2631-5E1278AB32B3}"/>
              </a:ext>
            </a:extLst>
          </p:cNvPr>
          <p:cNvSpPr txBox="1"/>
          <p:nvPr/>
        </p:nvSpPr>
        <p:spPr>
          <a:xfrm>
            <a:off x="812623" y="1571065"/>
            <a:ext cx="10566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ACCORDO CISIA (Consorzio Interuniversitario Sistemi Integrati per l'Accesso) – MIUR / CRUI</a:t>
            </a: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599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28C38-3884-72EC-BD01-02600D024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208BCEC6-2C6C-72F7-2D54-6358E172899E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67C08591-2497-A5D2-234F-C1DA9851C6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09DEB14-1B86-3950-C52D-B115E65638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D4435D64-F7FA-903D-A6F0-16F09A93C5B9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B9B4C85A-0589-CCFA-A708-98E0AC59F5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2DE370-3412-E73C-720B-56EC2C50056B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2B5E556-7A7B-9F85-0C18-F552C576C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1957358"/>
            <a:ext cx="4907762" cy="3271841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5A50DBF-31FA-DA00-FAD4-F6CC7B9C6DC2}"/>
              </a:ext>
            </a:extLst>
          </p:cNvPr>
          <p:cNvSpPr txBox="1"/>
          <p:nvPr/>
        </p:nvSpPr>
        <p:spPr>
          <a:xfrm>
            <a:off x="6528048" y="242088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NON PERDERE DI VISTA OBIETTIVO</a:t>
            </a:r>
          </a:p>
        </p:txBody>
      </p:sp>
    </p:spTree>
    <p:extLst>
      <p:ext uri="{BB962C8B-B14F-4D97-AF65-F5344CB8AC3E}">
        <p14:creationId xmlns:p14="http://schemas.microsoft.com/office/powerpoint/2010/main" val="27870593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41168-AF06-7027-A492-1542E6416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4B42EEE0-EC51-121C-C2B3-3745173BE74B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20510239-A85C-35FE-6A08-4467E2738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79010EEE-BA7B-690F-CFF2-B3E83D87FF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9AA4E070-9A56-6FCB-A5EE-45B819D9BF11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6E0587AD-948F-EF5F-3764-374EED2C75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EF4EEF7-BECA-56E8-8DC5-8FCA081CFA22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249F8ED-21B5-B85E-0A21-3D707CF6F9B0}"/>
              </a:ext>
            </a:extLst>
          </p:cNvPr>
          <p:cNvSpPr txBox="1"/>
          <p:nvPr/>
        </p:nvSpPr>
        <p:spPr>
          <a:xfrm>
            <a:off x="642120" y="2856463"/>
            <a:ext cx="95050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latin typeface="+mn-lt"/>
              </a:rPr>
              <a:t>Mail istituzionale  </a:t>
            </a:r>
            <a:r>
              <a:rPr lang="it-IT" dirty="0">
                <a:latin typeface="+mn-lt"/>
                <a:hlinkClick r:id="rId4"/>
              </a:rPr>
              <a:t>numero@unimore.it</a:t>
            </a:r>
            <a:endParaRPr lang="it-IT" dirty="0">
              <a:latin typeface="+mn-lt"/>
            </a:endParaRPr>
          </a:p>
          <a:p>
            <a:endParaRPr lang="it-IT" dirty="0">
              <a:latin typeface="+mn-lt"/>
            </a:endParaRPr>
          </a:p>
          <a:p>
            <a:endParaRPr lang="it-IT" dirty="0">
              <a:latin typeface="+mn-lt"/>
            </a:endParaRPr>
          </a:p>
          <a:p>
            <a:r>
              <a:rPr lang="it-IT" dirty="0">
                <a:latin typeface="+mn-lt"/>
              </a:rPr>
              <a:t>Controllare attivazione !!!!</a:t>
            </a:r>
          </a:p>
          <a:p>
            <a:endParaRPr lang="it-IT" dirty="0">
              <a:latin typeface="+mn-lt"/>
            </a:endParaRPr>
          </a:p>
          <a:p>
            <a:endParaRPr lang="it-IT" dirty="0">
              <a:latin typeface="+mn-lt"/>
            </a:endParaRPr>
          </a:p>
          <a:p>
            <a:endParaRPr lang="it-IT" dirty="0">
              <a:latin typeface="+mn-lt"/>
            </a:endParaRPr>
          </a:p>
          <a:p>
            <a:endParaRPr lang="it-IT" dirty="0">
              <a:latin typeface="+mn-lt"/>
            </a:endParaRPr>
          </a:p>
          <a:p>
            <a:endParaRPr lang="it-IT" dirty="0">
              <a:latin typeface="+mn-lt"/>
            </a:endParaRPr>
          </a:p>
          <a:p>
            <a:endParaRPr lang="it-IT" dirty="0">
              <a:latin typeface="+mn-lt"/>
            </a:endParaRPr>
          </a:p>
        </p:txBody>
      </p:sp>
      <p:pic>
        <p:nvPicPr>
          <p:cNvPr id="13" name="Picture 2" descr="Federazione Italiana Sport Equestri - Comitato Regionale Veneto -  #FISEVENETOPERVOI: COMUNICATO DI ASSISTENZA NR 54">
            <a:extLst>
              <a:ext uri="{FF2B5EF4-FFF2-40B4-BE49-F238E27FC236}">
                <a16:creationId xmlns:a16="http://schemas.microsoft.com/office/drawing/2014/main" id="{8EA8C944-31FC-0BCE-AAC8-1F113A7B8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1974073"/>
            <a:ext cx="3788508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4D1055-2C0A-D3FC-C837-A8804B4EC864}"/>
              </a:ext>
            </a:extLst>
          </p:cNvPr>
          <p:cNvSpPr txBox="1"/>
          <p:nvPr/>
        </p:nvSpPr>
        <p:spPr>
          <a:xfrm>
            <a:off x="695400" y="5349594"/>
            <a:ext cx="8280920" cy="584775"/>
          </a:xfrm>
          <a:prstGeom prst="rec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chemeClr val="bg1"/>
                </a:solidFill>
                <a:latin typeface="+mn-lt"/>
              </a:rPr>
              <a:t>Altre indicazioni presentazione della Dr. Maselli</a:t>
            </a:r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28ACFB4B-B2FF-BDA3-B82A-5CA50F7A8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120" y="1819833"/>
            <a:ext cx="8534400" cy="1080000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Comunicazioni</a:t>
            </a:r>
          </a:p>
        </p:txBody>
      </p:sp>
    </p:spTree>
    <p:extLst>
      <p:ext uri="{BB962C8B-B14F-4D97-AF65-F5344CB8AC3E}">
        <p14:creationId xmlns:p14="http://schemas.microsoft.com/office/powerpoint/2010/main" val="882671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3AD58-A80A-1BB3-76FC-A26FFBAF5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44CA7A5F-8CCC-ECA1-675C-41ABF343EF4A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016914FC-7F00-21E1-166A-F2AA374A77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0FB14B13-29EF-D69A-2B44-7544E67FEF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310E532B-55E9-810A-3995-0B41354B770C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4D115BB7-EBE7-662F-CA38-721F75805B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F14987A-F36E-CD97-EC9B-111B45E0893A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826E85-72F3-79EF-69A9-C2473FE020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744" y="2492896"/>
            <a:ext cx="4464496" cy="272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73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6D611-1A12-FC75-3B79-F01E13E06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005A8FBD-55BE-3104-73EF-557C056AFF11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FCEE7601-C754-F64C-AC78-FC17BACF5E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FE9FAFB0-2BE7-D8CF-C8C4-B100A2C05E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358E0A57-C4A3-0993-A273-511F6301AA0A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234299E6-7F25-8908-71EB-F393F203F3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3AD688F-F748-1155-33A3-3B2F37D936A4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4C94C6C-7FA3-293F-CF6B-8B1A251CD605}"/>
              </a:ext>
            </a:extLst>
          </p:cNvPr>
          <p:cNvSpPr txBox="1"/>
          <p:nvPr/>
        </p:nvSpPr>
        <p:spPr>
          <a:xfrm>
            <a:off x="1094806" y="2096826"/>
            <a:ext cx="9649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Parola ai Docenti</a:t>
            </a:r>
          </a:p>
        </p:txBody>
      </p:sp>
      <p:pic>
        <p:nvPicPr>
          <p:cNvPr id="12" name="Picture 2" descr="Come fare video lezioni online coinvolgenti">
            <a:extLst>
              <a:ext uri="{FF2B5EF4-FFF2-40B4-BE49-F238E27FC236}">
                <a16:creationId xmlns:a16="http://schemas.microsoft.com/office/drawing/2014/main" id="{501D4AED-C323-0F9B-4A73-62ACA4414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325" y="2832377"/>
            <a:ext cx="4339733" cy="244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BD2BADC-2A1D-CE84-A787-877DB8CEDC3F}"/>
              </a:ext>
            </a:extLst>
          </p:cNvPr>
          <p:cNvSpPr txBox="1"/>
          <p:nvPr/>
        </p:nvSpPr>
        <p:spPr>
          <a:xfrm>
            <a:off x="223582" y="2996952"/>
            <a:ext cx="7165978" cy="1668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 dirty="0" err="1"/>
              <a:t>Biologia</a:t>
            </a:r>
            <a:r>
              <a:rPr lang="en-GB" dirty="0"/>
              <a:t>: </a:t>
            </a:r>
            <a:r>
              <a:rPr lang="en-GB" dirty="0" err="1"/>
              <a:t>prof.ssa</a:t>
            </a:r>
            <a:r>
              <a:rPr lang="en-GB" dirty="0"/>
              <a:t> Manfredini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Chimica</a:t>
            </a:r>
            <a:r>
              <a:rPr lang="en-GB" dirty="0"/>
              <a:t>: prof. Volpi / Prop. </a:t>
            </a:r>
            <a:r>
              <a:rPr lang="en-GB" b="1" dirty="0" err="1"/>
              <a:t>Biochimica</a:t>
            </a:r>
            <a:r>
              <a:rPr lang="en-GB" dirty="0"/>
              <a:t>: </a:t>
            </a:r>
            <a:r>
              <a:rPr lang="en-GB" dirty="0" err="1"/>
              <a:t>prof.ssa</a:t>
            </a:r>
            <a:r>
              <a:rPr lang="en-GB" dirty="0"/>
              <a:t> Molinari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 dirty="0" err="1"/>
              <a:t>Fisica</a:t>
            </a:r>
            <a:r>
              <a:rPr lang="en-GB" dirty="0"/>
              <a:t>: prof. Alessandrini</a:t>
            </a:r>
          </a:p>
        </p:txBody>
      </p:sp>
    </p:spTree>
    <p:extLst>
      <p:ext uri="{BB962C8B-B14F-4D97-AF65-F5344CB8AC3E}">
        <p14:creationId xmlns:p14="http://schemas.microsoft.com/office/powerpoint/2010/main" val="2693799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B503D-557D-80CE-6AAC-493894B47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2AFF46D0-0965-3A12-BA65-41614EDE84D5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30EC685A-5213-917D-9A99-12F3B78BB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62CC6CA5-4F4E-94FD-126E-0FD1354C5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0D3F1309-414D-269C-6814-E1B0D93CB3C3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6C264B0C-ED6F-0CA7-DF1B-B72B89660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C743C2B-B6C8-3BBA-99BE-61058E44AE92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5" name="Picture 2" descr="Corso: ZEROSEI: Coordinamento pedagogico e organizzativo-gestionale |  formazione.sipponline.org">
            <a:extLst>
              <a:ext uri="{FF2B5EF4-FFF2-40B4-BE49-F238E27FC236}">
                <a16:creationId xmlns:a16="http://schemas.microsoft.com/office/drawing/2014/main" id="{8F6B4666-6014-595D-6259-B7570C7A0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3068960"/>
            <a:ext cx="562927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A6D65DD-1AEB-3620-7BB6-78034AFF7E62}"/>
              </a:ext>
            </a:extLst>
          </p:cNvPr>
          <p:cNvSpPr txBox="1"/>
          <p:nvPr/>
        </p:nvSpPr>
        <p:spPr>
          <a:xfrm>
            <a:off x="983432" y="1920951"/>
            <a:ext cx="9649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Parola al Coordinatore Didattico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F1D7AA4-76A6-CB81-9517-EA105B176A0C}"/>
              </a:ext>
            </a:extLst>
          </p:cNvPr>
          <p:cNvSpPr txBox="1"/>
          <p:nvPr/>
        </p:nvSpPr>
        <p:spPr>
          <a:xfrm>
            <a:off x="1037974" y="2888338"/>
            <a:ext cx="7165978" cy="612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000" dirty="0" err="1"/>
              <a:t>Dott.ssa</a:t>
            </a:r>
            <a:r>
              <a:rPr lang="en-GB" sz="2000" dirty="0"/>
              <a:t> Alina Maselli</a:t>
            </a:r>
          </a:p>
        </p:txBody>
      </p:sp>
    </p:spTree>
    <p:extLst>
      <p:ext uri="{BB962C8B-B14F-4D97-AF65-F5344CB8AC3E}">
        <p14:creationId xmlns:p14="http://schemas.microsoft.com/office/powerpoint/2010/main" val="32111402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08229-93C0-8A44-C1F8-D5B686A63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1">
            <a:extLst>
              <a:ext uri="{FF2B5EF4-FFF2-40B4-BE49-F238E27FC236}">
                <a16:creationId xmlns:a16="http://schemas.microsoft.com/office/drawing/2014/main" id="{0684888C-E756-E9FE-0048-6DDC07B24772}"/>
              </a:ext>
            </a:extLst>
          </p:cNvPr>
          <p:cNvGrpSpPr>
            <a:grpSpLocks/>
          </p:cNvGrpSpPr>
          <p:nvPr/>
        </p:nvGrpSpPr>
        <p:grpSpPr bwMode="auto">
          <a:xfrm>
            <a:off x="551384" y="404664"/>
            <a:ext cx="2889250" cy="960437"/>
            <a:chOff x="1655764" y="88901"/>
            <a:chExt cx="3397249" cy="1392238"/>
          </a:xfrm>
        </p:grpSpPr>
        <p:pic>
          <p:nvPicPr>
            <p:cNvPr id="7" name="Immagine 7">
              <a:extLst>
                <a:ext uri="{FF2B5EF4-FFF2-40B4-BE49-F238E27FC236}">
                  <a16:creationId xmlns:a16="http://schemas.microsoft.com/office/drawing/2014/main" id="{B2E20286-8140-AA49-9519-75E353D8CA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FEABB03A-79C4-35C8-A9B6-655B2648D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D487AC7A-B0B9-A9D7-5A73-B0AE34432DAE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23">
              <a:extLst>
                <a:ext uri="{FF2B5EF4-FFF2-40B4-BE49-F238E27FC236}">
                  <a16:creationId xmlns:a16="http://schemas.microsoft.com/office/drawing/2014/main" id="{2DA4700B-C45C-5033-72A7-D4BA12834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5537F4-6919-FB45-8FA7-DBE4EF37E3BB}"/>
              </a:ext>
            </a:extLst>
          </p:cNvPr>
          <p:cNvSpPr txBox="1"/>
          <p:nvPr/>
        </p:nvSpPr>
        <p:spPr>
          <a:xfrm>
            <a:off x="4291648" y="404664"/>
            <a:ext cx="6052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/>
              <a:t>SEMESTRE FILTRO </a:t>
            </a:r>
            <a:r>
              <a:rPr lang="en-GB" sz="2200" b="1" dirty="0" err="1"/>
              <a:t>a.a.</a:t>
            </a:r>
            <a:r>
              <a:rPr lang="en-GB" sz="2200" b="1" dirty="0"/>
              <a:t> 2026/2027</a:t>
            </a:r>
          </a:p>
        </p:txBody>
      </p:sp>
      <p:pic>
        <p:nvPicPr>
          <p:cNvPr id="4" name="Picture 2" descr="Web sul blog: Problemi tecnici nella piattaforma Blogger: il punto della  situazione">
            <a:extLst>
              <a:ext uri="{FF2B5EF4-FFF2-40B4-BE49-F238E27FC236}">
                <a16:creationId xmlns:a16="http://schemas.microsoft.com/office/drawing/2014/main" id="{C2EE1BC7-6DFD-FF99-61D4-D51AD5199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44" y="1916832"/>
            <a:ext cx="3756248" cy="375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2871E11-31F2-8426-7C22-F70D5D20AB57}"/>
              </a:ext>
            </a:extLst>
          </p:cNvPr>
          <p:cNvSpPr txBox="1"/>
          <p:nvPr/>
        </p:nvSpPr>
        <p:spPr>
          <a:xfrm>
            <a:off x="1572480" y="2492896"/>
            <a:ext cx="58326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</a:t>
            </a:r>
            <a:endParaRPr lang="it-IT" sz="3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t-IT" sz="3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</a:p>
          <a:p>
            <a:endParaRPr lang="it-IT" sz="3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Answers</a:t>
            </a:r>
            <a:endParaRPr lang="it-IT" sz="3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26961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>
          <a:extLst>
            <a:ext uri="{FF2B5EF4-FFF2-40B4-BE49-F238E27FC236}">
              <a16:creationId xmlns:a16="http://schemas.microsoft.com/office/drawing/2014/main" id="{C2090A4E-27E1-5BAD-F528-50246F94E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opo il Covid: giovani medici nell'Italia di oggi e domani | magzine">
            <a:extLst>
              <a:ext uri="{FF2B5EF4-FFF2-40B4-BE49-F238E27FC236}">
                <a16:creationId xmlns:a16="http://schemas.microsoft.com/office/drawing/2014/main" id="{A8953ED2-54BC-E532-18FB-8D3049112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98" y="1460977"/>
            <a:ext cx="567950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erimonie di Laurea in Medicina e Chirurgia (A-B-C-D-F) Gennaio 2019 |  Facoltà di Medicina e Odontoiatria">
            <a:extLst>
              <a:ext uri="{FF2B5EF4-FFF2-40B4-BE49-F238E27FC236}">
                <a16:creationId xmlns:a16="http://schemas.microsoft.com/office/drawing/2014/main" id="{82C437BE-18E2-8980-9BD7-0B506B8F9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564904"/>
            <a:ext cx="400372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D40F8052-D917-2064-3A5F-28A2F80D9910}"/>
              </a:ext>
            </a:extLst>
          </p:cNvPr>
          <p:cNvSpPr/>
          <p:nvPr/>
        </p:nvSpPr>
        <p:spPr>
          <a:xfrm>
            <a:off x="335360" y="164246"/>
            <a:ext cx="49719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0066FF"/>
              </a:buClr>
              <a:buSzPts val="4800"/>
            </a:pPr>
            <a:r>
              <a:rPr lang="en-US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elvetica Neue"/>
                <a:cs typeface="Helvetica Neue"/>
                <a:sym typeface="Helvetica Neue"/>
              </a:rPr>
              <a:t>Buon</a:t>
            </a:r>
            <a:r>
              <a:rPr lang="en-US" sz="7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7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elvetica Neue"/>
                <a:cs typeface="Helvetica Neue"/>
                <a:sym typeface="Helvetica Neue"/>
              </a:rPr>
              <a:t>Lavoro</a:t>
            </a:r>
            <a:endParaRPr lang="en-US" sz="7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8D4DEEF-66C9-4B7D-D048-431EDE63537E}"/>
              </a:ext>
            </a:extLst>
          </p:cNvPr>
          <p:cNvGrpSpPr>
            <a:grpSpLocks/>
          </p:cNvGrpSpPr>
          <p:nvPr/>
        </p:nvGrpSpPr>
        <p:grpSpPr bwMode="auto">
          <a:xfrm>
            <a:off x="8967390" y="161622"/>
            <a:ext cx="2889250" cy="960437"/>
            <a:chOff x="1655764" y="88901"/>
            <a:chExt cx="3397249" cy="1392238"/>
          </a:xfrm>
        </p:grpSpPr>
        <p:pic>
          <p:nvPicPr>
            <p:cNvPr id="4" name="Immagine 7">
              <a:extLst>
                <a:ext uri="{FF2B5EF4-FFF2-40B4-BE49-F238E27FC236}">
                  <a16:creationId xmlns:a16="http://schemas.microsoft.com/office/drawing/2014/main" id="{D2C80516-9655-58F7-2474-791C291F51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992"/>
            <a:stretch>
              <a:fillRect/>
            </a:stretch>
          </p:blipFill>
          <p:spPr bwMode="auto">
            <a:xfrm>
              <a:off x="2989263" y="88901"/>
              <a:ext cx="2063750" cy="12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Immagine 15" descr="Immagine che contiene testo&#10;&#10;Descrizione generata automaticamente">
              <a:extLst>
                <a:ext uri="{FF2B5EF4-FFF2-40B4-BE49-F238E27FC236}">
                  <a16:creationId xmlns:a16="http://schemas.microsoft.com/office/drawing/2014/main" id="{47A2CFA4-0F40-F103-DAD9-DE8D646EEC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9" t="73785" r="8922" b="21423"/>
            <a:stretch>
              <a:fillRect/>
            </a:stretch>
          </p:blipFill>
          <p:spPr bwMode="auto">
            <a:xfrm>
              <a:off x="3059113" y="1325564"/>
              <a:ext cx="199390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8A0AE70D-3C2F-1733-6C3C-A1226F32FF28}"/>
                </a:ext>
              </a:extLst>
            </p:cNvPr>
            <p:cNvCxnSpPr/>
            <p:nvPr/>
          </p:nvCxnSpPr>
          <p:spPr>
            <a:xfrm>
              <a:off x="3096795" y="1198090"/>
              <a:ext cx="1918886" cy="0"/>
            </a:xfrm>
            <a:prstGeom prst="line">
              <a:avLst/>
            </a:prstGeom>
            <a:ln w="28575">
              <a:solidFill>
                <a:srgbClr val="F049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Immagine 23">
              <a:extLst>
                <a:ext uri="{FF2B5EF4-FFF2-40B4-BE49-F238E27FC236}">
                  <a16:creationId xmlns:a16="http://schemas.microsoft.com/office/drawing/2014/main" id="{55D33AA2-5E60-3D65-E7B6-F98108EA30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29" r="63664"/>
            <a:stretch>
              <a:fillRect/>
            </a:stretch>
          </p:blipFill>
          <p:spPr bwMode="auto">
            <a:xfrm>
              <a:off x="1655764" y="230188"/>
              <a:ext cx="1277937" cy="1236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3813334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ttivo">
  <a:themeElements>
    <a:clrScheme name="Personalizzato 1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C00000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etrospettiv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1711</Words>
  <Application>Microsoft Office PowerPoint</Application>
  <PresentationFormat>Widescreen</PresentationFormat>
  <Paragraphs>141</Paragraphs>
  <Slides>29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8" baseType="lpstr">
      <vt:lpstr>Aptos</vt:lpstr>
      <vt:lpstr>Arial</vt:lpstr>
      <vt:lpstr>Calibri</vt:lpstr>
      <vt:lpstr>Calibri Light</vt:lpstr>
      <vt:lpstr>Helvetica Neue</vt:lpstr>
      <vt:lpstr>Symbol</vt:lpstr>
      <vt:lpstr>Verdana</vt:lpstr>
      <vt:lpstr>Wingdings</vt:lpstr>
      <vt:lpstr>1_Retrospettivo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Comunicazioni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Stefania Scarlini</dc:creator>
  <cp:lastModifiedBy>Annarita PECCHI</cp:lastModifiedBy>
  <cp:revision>646</cp:revision>
  <dcterms:modified xsi:type="dcterms:W3CDTF">2026-08-30T20:27:55Z</dcterms:modified>
</cp:coreProperties>
</file>