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301" r:id="rId3"/>
    <p:sldId id="303" r:id="rId4"/>
    <p:sldId id="257" r:id="rId5"/>
    <p:sldId id="288" r:id="rId6"/>
    <p:sldId id="290" r:id="rId7"/>
    <p:sldId id="309" r:id="rId8"/>
    <p:sldId id="311" r:id="rId9"/>
    <p:sldId id="307" r:id="rId10"/>
    <p:sldId id="297" r:id="rId11"/>
    <p:sldId id="305" r:id="rId12"/>
    <p:sldId id="283" r:id="rId13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na MASELLI" initials="AM" lastIdx="1" clrIdx="0">
    <p:extLst>
      <p:ext uri="{19B8F6BF-5375-455C-9EA6-DF929625EA0E}">
        <p15:presenceInfo xmlns:p15="http://schemas.microsoft.com/office/powerpoint/2012/main" userId="S-1-5-21-2247500139-2051708697-1018871076-22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56" autoAdjust="0"/>
    <p:restoredTop sz="55991" autoAdjust="0"/>
  </p:normalViewPr>
  <p:slideViewPr>
    <p:cSldViewPr snapToGrid="0">
      <p:cViewPr varScale="1">
        <p:scale>
          <a:sx n="113" d="100"/>
          <a:sy n="113" d="100"/>
        </p:scale>
        <p:origin x="141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1DC2F44C-35AA-BE1A-B54F-484B2C2EA7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3E4C77E-FBF8-759E-15E4-5EB7D6AD1FF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4CE1070-AC0D-7E40-BF1B-DA88F6E3FE0A}" type="datetimeFigureOut">
              <a:rPr lang="it-IT"/>
              <a:pPr>
                <a:defRPr/>
              </a:pPr>
              <a:t>31/08/2026</a:t>
            </a:fld>
            <a:endParaRPr lang="it-IT"/>
          </a:p>
        </p:txBody>
      </p:sp>
      <p:sp>
        <p:nvSpPr>
          <p:cNvPr id="4" name="Segnaposto immagine diapositiva 3">
            <a:extLst>
              <a:ext uri="{FF2B5EF4-FFF2-40B4-BE49-F238E27FC236}">
                <a16:creationId xmlns:a16="http://schemas.microsoft.com/office/drawing/2014/main" id="{3FE8E7A9-FC95-D8E6-1B54-98AADC8DDFD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>
            <a:extLst>
              <a:ext uri="{FF2B5EF4-FFF2-40B4-BE49-F238E27FC236}">
                <a16:creationId xmlns:a16="http://schemas.microsoft.com/office/drawing/2014/main" id="{1B30A694-6207-0BC9-F907-DE739A69A9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23A2F22-B1A5-DB5F-5FB7-D93BAC61792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AE9AE28-7ECF-23AB-1E31-1F9053062E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DFE5C62-2D84-C243-BA21-71C83D54C13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egnaposto immagine diapositiva 1">
            <a:extLst>
              <a:ext uri="{FF2B5EF4-FFF2-40B4-BE49-F238E27FC236}">
                <a16:creationId xmlns:a16="http://schemas.microsoft.com/office/drawing/2014/main" id="{E3955FBE-2F71-926B-3AF7-F701C76BDB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Segnaposto note 2">
            <a:extLst>
              <a:ext uri="{FF2B5EF4-FFF2-40B4-BE49-F238E27FC236}">
                <a16:creationId xmlns:a16="http://schemas.microsoft.com/office/drawing/2014/main" id="{50460610-2430-E7A3-6A97-3C17B8DF9D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/>
          </a:p>
        </p:txBody>
      </p:sp>
      <p:sp>
        <p:nvSpPr>
          <p:cNvPr id="10244" name="Segnaposto numero diapositiva 3">
            <a:extLst>
              <a:ext uri="{FF2B5EF4-FFF2-40B4-BE49-F238E27FC236}">
                <a16:creationId xmlns:a16="http://schemas.microsoft.com/office/drawing/2014/main" id="{58CCA02F-04AF-B986-8583-B4B1E400D6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1B067AA1-E157-EB40-BF07-E05859B20C83}" type="slidenum">
              <a:rPr lang="it-IT" altLang="it-IT" smtClean="0"/>
              <a:pPr/>
              <a:t>10</a:t>
            </a:fld>
            <a:endParaRPr lang="it-IT" alt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egnaposto immagine diapositiva 1">
            <a:extLst>
              <a:ext uri="{FF2B5EF4-FFF2-40B4-BE49-F238E27FC236}">
                <a16:creationId xmlns:a16="http://schemas.microsoft.com/office/drawing/2014/main" id="{E3955FBE-2F71-926B-3AF7-F701C76BDB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Segnaposto note 2">
            <a:extLst>
              <a:ext uri="{FF2B5EF4-FFF2-40B4-BE49-F238E27FC236}">
                <a16:creationId xmlns:a16="http://schemas.microsoft.com/office/drawing/2014/main" id="{50460610-2430-E7A3-6A97-3C17B8DF9D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/>
          </a:p>
        </p:txBody>
      </p:sp>
      <p:sp>
        <p:nvSpPr>
          <p:cNvPr id="10244" name="Segnaposto numero diapositiva 3">
            <a:extLst>
              <a:ext uri="{FF2B5EF4-FFF2-40B4-BE49-F238E27FC236}">
                <a16:creationId xmlns:a16="http://schemas.microsoft.com/office/drawing/2014/main" id="{58CCA02F-04AF-B986-8583-B4B1E400D6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1B067AA1-E157-EB40-BF07-E05859B20C83}" type="slidenum">
              <a:rPr lang="it-IT" altLang="it-IT" smtClean="0"/>
              <a:pPr/>
              <a:t>11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65080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72D92B-ECED-C255-B5DF-B236D1D8A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92F90-6BE9-0346-BB11-1B0CC9682DD6}" type="datetimeFigureOut">
              <a:rPr lang="it-IT"/>
              <a:pPr>
                <a:defRPr/>
              </a:pPr>
              <a:t>31/08/2026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348C8E-14C9-FB18-2E2A-D5E33AA14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C80410-2AFB-7788-5218-A9A768064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6A05C-CA1D-2C45-93F7-C1A41B2418C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14110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B1D581-4AD3-79D8-F23C-84205604E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ADC12-B88B-EC44-9E08-D100C01606ED}" type="datetimeFigureOut">
              <a:rPr lang="it-IT"/>
              <a:pPr>
                <a:defRPr/>
              </a:pPr>
              <a:t>31/08/2026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0AE843-F23D-3A1E-C84E-619BD0631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92D70D-86BE-1920-3EC0-95666955E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BF47E-8E61-6941-ABCD-95DF076DBC2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05962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248523-5201-C7F4-DB26-F392D9D11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583B80-C585-DD4E-9200-41AE5E44732E}" type="datetimeFigureOut">
              <a:rPr lang="it-IT"/>
              <a:pPr>
                <a:defRPr/>
              </a:pPr>
              <a:t>31/08/2026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4F3A8C-337B-6BC1-1B1F-42A79B23A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EBA845-3B29-3EE1-3C50-9E0A53DA9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27E5E-C635-7449-81B2-565395855DC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9884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F9D6E98-CDB6-699A-2C44-B297F59CE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29C82-E015-FE4F-98D2-D64555A3E5C4}" type="datetimeFigureOut">
              <a:rPr lang="it-IT"/>
              <a:pPr>
                <a:defRPr/>
              </a:pPr>
              <a:t>31/08/2026</a:t>
            </a:fld>
            <a:endParaRPr lang="it-I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7041CC9-9432-52C4-5B29-9FF9AEF77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518F0E5-FDFE-AFE4-EA8A-5E29992BF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141D1-8563-BB41-830F-F0BB124900A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71127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68C7FBC-D8C0-6B56-2FE3-B7170C095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0A644-2D08-3649-ABE6-B38F0231812E}" type="datetimeFigureOut">
              <a:rPr lang="it-IT"/>
              <a:pPr>
                <a:defRPr/>
              </a:pPr>
              <a:t>31/08/2026</a:t>
            </a:fld>
            <a:endParaRPr lang="it-IT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66D4300-5052-ACF2-5F36-185F0E831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BEBF05A-1236-3FDA-404B-8D607E794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9FE68-3C20-214C-B0D3-451E2352D7A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29897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6E7F80B-B318-9C51-F02C-BD28D3390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434EE-3CD6-F94A-86CF-F7F21D7CCFA6}" type="datetimeFigureOut">
              <a:rPr lang="it-IT"/>
              <a:pPr>
                <a:defRPr/>
              </a:pPr>
              <a:t>31/08/2026</a:t>
            </a:fld>
            <a:endParaRPr lang="it-IT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F090AB3-2519-729A-6F38-DC4F1B4FF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384F46D-D44F-CE76-9B68-156DD26DC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5C5FAB-19E1-2B40-9694-95F4E8F6C47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95846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1076F5A-0862-9A40-9BC6-A1B064A8C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D84DC-5D1F-F943-9040-9DD3CD6269A4}" type="datetimeFigureOut">
              <a:rPr lang="it-IT"/>
              <a:pPr>
                <a:defRPr/>
              </a:pPr>
              <a:t>31/08/2026</a:t>
            </a:fld>
            <a:endParaRPr lang="it-IT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B9F4021-F4EB-BFFD-185A-0A4717DCF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98D3293-FCFF-A301-EDDB-C2C759C2D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C17E6-A691-1B4F-88E4-5472936A70A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86836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DA25E70-56F3-F373-D1B3-925B23A89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54854-1BB3-AA4D-8BC8-BAE261C35FD6}" type="datetimeFigureOut">
              <a:rPr lang="it-IT"/>
              <a:pPr>
                <a:defRPr/>
              </a:pPr>
              <a:t>31/08/2026</a:t>
            </a:fld>
            <a:endParaRPr lang="it-I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0748B7F-A8AE-CE51-676C-2097BC944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2AC1CE0-976B-5C97-1164-282B19F09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A60DE-FB1B-534E-9D95-B6FF15B80DE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04220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/>
              <a:t>Fare clic sull'icona per inserire un'immagine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54CE59B-31D8-E810-BD07-A8985148E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1E7F3-B490-EC42-92CE-082DF222C433}" type="datetimeFigureOut">
              <a:rPr lang="it-IT"/>
              <a:pPr>
                <a:defRPr/>
              </a:pPr>
              <a:t>31/08/2026</a:t>
            </a:fld>
            <a:endParaRPr lang="it-I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5D45F52-67A1-2CAB-F750-6A1815FA8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F6863E3-7642-EC45-E24C-E26669A97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4690C-C5B0-D54D-AEEC-F586F3C15B0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55639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31DCAB-E6D9-DB71-7A8E-FF42E32BE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BB130-B5CB-EC40-9570-6711A020BB83}" type="datetimeFigureOut">
              <a:rPr lang="it-IT"/>
              <a:pPr>
                <a:defRPr/>
              </a:pPr>
              <a:t>31/08/2026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387A8-E731-6A25-034A-31BE84E38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4F2858-1C95-74A2-098D-41A594872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2418BD-5B8B-664D-9207-92AF5BF9E2C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02359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1C502-BF29-3908-0524-6F94A1080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ACA2A-33F8-634D-899A-EE626BF7FB16}" type="datetimeFigureOut">
              <a:rPr lang="it-IT"/>
              <a:pPr>
                <a:defRPr/>
              </a:pPr>
              <a:t>31/08/2026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863E56-7A8A-ABA9-C98A-C9F513032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690E41-0455-EC7C-49D5-20693D3ED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03ADE-DDD2-9348-AD14-F94457BB5D5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68224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70EA77-54CE-2132-96E7-E5F84323BA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 dello schema</a:t>
            </a:r>
            <a:endParaRPr lang="en-US" altLang="it-IT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65FC52D-6C35-ED2F-BFD8-50A85B8221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  <a:endParaRPr lang="en-US" alt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86093C-B941-0430-90A8-1BE133FB43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DAE6957-787F-CF4B-9AF6-7CE79E9F018A}" type="datetimeFigureOut">
              <a:rPr lang="it-IT"/>
              <a:pPr>
                <a:defRPr/>
              </a:pPr>
              <a:t>31/08/2026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B5820-0680-101C-7762-77FFEF280F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C3C3B3-6C34-A203-D30A-4A2271B050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C7CA56F-0432-1A4E-8067-361A72A1438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semestre.aperto@unimore.i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segrstud.facoltadimedicinaechirurgia@unimore.it" TargetMode="External"/><Relationship Id="rId4" Type="http://schemas.openxmlformats.org/officeDocument/2006/relationships/hyperlink" Target="mailto:cdlmed@unimore.it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magine 7">
            <a:extLst>
              <a:ext uri="{FF2B5EF4-FFF2-40B4-BE49-F238E27FC236}">
                <a16:creationId xmlns:a16="http://schemas.microsoft.com/office/drawing/2014/main" id="{357ED371-0230-7EFB-22EB-CC0E2B3C06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2"/>
          <a:stretch>
            <a:fillRect/>
          </a:stretch>
        </p:blipFill>
        <p:spPr bwMode="auto">
          <a:xfrm>
            <a:off x="1465263" y="88900"/>
            <a:ext cx="2063750" cy="123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Immagine 15" descr="Immagine che contiene testo&#10;&#10;Descrizione generata automaticamente">
            <a:extLst>
              <a:ext uri="{FF2B5EF4-FFF2-40B4-BE49-F238E27FC236}">
                <a16:creationId xmlns:a16="http://schemas.microsoft.com/office/drawing/2014/main" id="{EAEAE40E-9105-CF76-A3B8-37E29D4E0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9" t="73785" r="8922" b="21423"/>
          <a:stretch>
            <a:fillRect/>
          </a:stretch>
        </p:blipFill>
        <p:spPr bwMode="auto">
          <a:xfrm>
            <a:off x="1535113" y="1325563"/>
            <a:ext cx="1993900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Connettore diritto 21">
            <a:extLst>
              <a:ext uri="{FF2B5EF4-FFF2-40B4-BE49-F238E27FC236}">
                <a16:creationId xmlns:a16="http://schemas.microsoft.com/office/drawing/2014/main" id="{0E70E9DB-92B5-B8DA-A772-9EC4A4B756D7}"/>
              </a:ext>
            </a:extLst>
          </p:cNvPr>
          <p:cNvCxnSpPr/>
          <p:nvPr/>
        </p:nvCxnSpPr>
        <p:spPr>
          <a:xfrm>
            <a:off x="1573213" y="1198563"/>
            <a:ext cx="1917700" cy="0"/>
          </a:xfrm>
          <a:prstGeom prst="line">
            <a:avLst/>
          </a:prstGeom>
          <a:ln w="28575">
            <a:solidFill>
              <a:srgbClr val="F049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7" name="Immagine 23">
            <a:extLst>
              <a:ext uri="{FF2B5EF4-FFF2-40B4-BE49-F238E27FC236}">
                <a16:creationId xmlns:a16="http://schemas.microsoft.com/office/drawing/2014/main" id="{6E38AC41-E122-76FD-B9B8-8C013862D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29" r="63664"/>
          <a:stretch>
            <a:fillRect/>
          </a:stretch>
        </p:blipFill>
        <p:spPr bwMode="auto">
          <a:xfrm>
            <a:off x="131763" y="230188"/>
            <a:ext cx="1277937" cy="123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ttangolo 24">
            <a:extLst>
              <a:ext uri="{FF2B5EF4-FFF2-40B4-BE49-F238E27FC236}">
                <a16:creationId xmlns:a16="http://schemas.microsoft.com/office/drawing/2014/main" id="{AB3CAACF-3F6F-8309-339C-58C74E6AC8F1}"/>
              </a:ext>
            </a:extLst>
          </p:cNvPr>
          <p:cNvSpPr/>
          <p:nvPr/>
        </p:nvSpPr>
        <p:spPr>
          <a:xfrm>
            <a:off x="0" y="1677988"/>
            <a:ext cx="9144000" cy="5180012"/>
          </a:xfrm>
          <a:prstGeom prst="rect">
            <a:avLst/>
          </a:prstGeom>
          <a:solidFill>
            <a:srgbClr val="F04926"/>
          </a:solidFill>
          <a:ln>
            <a:solidFill>
              <a:srgbClr val="F049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3079" name="CasellaDiTesto 25">
            <a:extLst>
              <a:ext uri="{FF2B5EF4-FFF2-40B4-BE49-F238E27FC236}">
                <a16:creationId xmlns:a16="http://schemas.microsoft.com/office/drawing/2014/main" id="{8175A016-7267-AB64-05B8-9417B136E0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763" y="3429000"/>
            <a:ext cx="8794750" cy="212365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it-IT" altLang="it-IT" sz="4400" b="1" dirty="0">
                <a:solidFill>
                  <a:schemeClr val="bg1"/>
                </a:solidFill>
                <a:latin typeface="+mj-lt"/>
              </a:rPr>
              <a:t>Semestre Filtro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it-IT" altLang="it-IT" sz="44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</a:rPr>
              <a:t>Indicazione per gli studenti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it-IT" sz="3200" dirty="0">
                <a:solidFill>
                  <a:schemeClr val="bg1"/>
                </a:solidFill>
                <a:latin typeface="+mj-lt"/>
              </a:rPr>
              <a:t>anno accademico 2026/27</a:t>
            </a:r>
            <a:r>
              <a:rPr lang="it-IT" altLang="it-IT" sz="44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</a:rPr>
              <a:t> </a:t>
            </a:r>
          </a:p>
        </p:txBody>
      </p:sp>
      <p:sp>
        <p:nvSpPr>
          <p:cNvPr id="3080" name="CasellaDiTesto 1">
            <a:extLst>
              <a:ext uri="{FF2B5EF4-FFF2-40B4-BE49-F238E27FC236}">
                <a16:creationId xmlns:a16="http://schemas.microsoft.com/office/drawing/2014/main" id="{56B18FEA-F539-9B24-0FC8-AED910D706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07" y="5532437"/>
            <a:ext cx="89995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800" dirty="0">
                <a:solidFill>
                  <a:schemeClr val="bg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Dr.ssa Alina Maselli –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800" dirty="0">
                <a:solidFill>
                  <a:schemeClr val="bg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Coordinatore Didattico Facoltà di Medicina e Chirurgia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E8B6AA-D3D4-4DFF-A8C4-84CA2574C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EC938AFB-CEBA-45C4-8A5C-DDBC83284A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2003590"/>
            <a:ext cx="7886700" cy="3995407"/>
          </a:xfr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EF7F536D-5F08-4C7B-BC0D-AA03C1A1B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7734" y="-127000"/>
            <a:ext cx="9144000" cy="6985000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0AE6CF71-703C-42DC-A105-E43703FB58AD}"/>
              </a:ext>
            </a:extLst>
          </p:cNvPr>
          <p:cNvSpPr txBox="1"/>
          <p:nvPr/>
        </p:nvSpPr>
        <p:spPr>
          <a:xfrm>
            <a:off x="220133" y="15015"/>
            <a:ext cx="780626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rgbClr val="FF0000"/>
                </a:solidFill>
                <a:latin typeface="Candara Light" panose="020E0502030303020204" pitchFamily="34" charset="0"/>
              </a:rPr>
              <a:t>https://www.bmn.unimore.it/it/didattica/corsi-di-laurea-magistrale-ciclo-unico/cdl-medicina/didattica</a:t>
            </a:r>
          </a:p>
        </p:txBody>
      </p:sp>
    </p:spTree>
    <p:extLst>
      <p:ext uri="{BB962C8B-B14F-4D97-AF65-F5344CB8AC3E}">
        <p14:creationId xmlns:p14="http://schemas.microsoft.com/office/powerpoint/2010/main" val="34450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E2E4F9C2-6953-E209-9EA3-93F930D5A501}"/>
              </a:ext>
            </a:extLst>
          </p:cNvPr>
          <p:cNvSpPr/>
          <p:nvPr/>
        </p:nvSpPr>
        <p:spPr>
          <a:xfrm>
            <a:off x="0" y="-134937"/>
            <a:ext cx="9144000" cy="1171575"/>
          </a:xfrm>
          <a:prstGeom prst="rect">
            <a:avLst/>
          </a:prstGeom>
          <a:solidFill>
            <a:srgbClr val="F04926"/>
          </a:solidFill>
          <a:ln>
            <a:solidFill>
              <a:srgbClr val="F049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4100" name="CasellaDiTesto 7">
            <a:extLst>
              <a:ext uri="{FF2B5EF4-FFF2-40B4-BE49-F238E27FC236}">
                <a16:creationId xmlns:a16="http://schemas.microsoft.com/office/drawing/2014/main" id="{5408563C-A910-49D8-FC8F-45DBF8DB0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38" y="1134844"/>
            <a:ext cx="8307387" cy="470898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000" b="0" i="0" u="none" strike="noStrike" cap="none" normalizeH="0" baseline="0" dirty="0">
                <a:ln>
                  <a:noFill/>
                </a:ln>
                <a:solidFill>
                  <a:srgbClr val="1A1A1A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Ricordo che l’inizio delle lezioni è previsto per il 1° settembre 2026.</a:t>
            </a:r>
            <a:endParaRPr kumimoji="0" lang="it-IT" altLang="it-IT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Le attività si terranno nei mesi di settembre, ottobre e novembre 2026 con frequenza obbligatoria.</a:t>
            </a:r>
            <a:endParaRPr kumimoji="0" lang="it-IT" altLang="it-IT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000" b="0" i="0" u="none" strike="noStrike" cap="none" normalizeH="0" baseline="0" dirty="0">
                <a:ln>
                  <a:noFill/>
                </a:ln>
                <a:solidFill>
                  <a:srgbClr val="3B3B3B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Dal 1° settembre al 9 Ottobre le lezioni saranno erogate generalmente in presenza presso l’Aula Magna del Centro Servizi per</a:t>
            </a:r>
            <a:r>
              <a:rPr kumimoji="0" lang="it-IT" altLang="it-I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 chi ha espresso volontà, attraverso il sondaggio di google di partecipare in presenza alle lezioni e a distanza per la restante parte di voi.</a:t>
            </a:r>
            <a:endParaRPr kumimoji="0" lang="it-IT" altLang="it-IT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000" b="0" i="0" u="none" strike="noStrike" cap="none" normalizeH="0" baseline="0" dirty="0">
                <a:ln>
                  <a:noFill/>
                </a:ln>
                <a:solidFill>
                  <a:srgbClr val="3B3B3B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Nell’orario di lezioni che avete ricevuto per ogni giorno viene indicato il nome della materia, il docente, la fascia oraria e l’aula di erogazione della didattica. Come è stato segnalato nell'orario ci sono alcune date in cui la modalità di erogazione della didattica sarà solo on line: </a:t>
            </a:r>
            <a:r>
              <a:rPr kumimoji="0" lang="it-IT" altLang="it-IT" sz="2000" b="0" i="1" u="none" strike="noStrike" cap="none" normalizeH="0" baseline="0" dirty="0">
                <a:ln>
                  <a:noFill/>
                </a:ln>
                <a:solidFill>
                  <a:srgbClr val="3B3B3B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giovedì 03/09, martedì 15/09, giovedì 17/09, venerdì 18/09, martedì 22/09, mercoledì 23/09, lunedì 5/10.</a:t>
            </a:r>
            <a:endParaRPr kumimoji="0" lang="it-IT" altLang="it-IT" sz="8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000" b="0" i="0" u="none" strike="noStrike" cap="none" normalizeH="0" baseline="0" dirty="0">
                <a:ln>
                  <a:noFill/>
                </a:ln>
                <a:solidFill>
                  <a:srgbClr val="3B3B3B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Dal 12 ottobre le lezioni saranno invece in modalità on line per tutti e </a:t>
            </a:r>
            <a:r>
              <a:rPr kumimoji="0" lang="it-IT" altLang="it-IT" sz="2000" b="0" i="0" u="none" strike="noStrike" cap="none" normalizeH="0" baseline="0" dirty="0">
                <a:ln>
                  <a:noFill/>
                </a:ln>
                <a:solidFill>
                  <a:srgbClr val="1A1A1A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finiranno Venerdì 20 novembre </a:t>
            </a:r>
            <a:r>
              <a:rPr kumimoji="0" lang="it-IT" altLang="it-I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svolgendosi prevalentemente nella fascia oraria 8,45-13,00.</a:t>
            </a:r>
            <a:endParaRPr lang="it-IT" altLang="it-IT" sz="2000" dirty="0"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DD177E45-6E17-B87F-DC6F-67FA16F606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00164"/>
            <a:ext cx="9144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br>
              <a:rPr lang="en-US" altLang="it-IT" sz="1800" dirty="0"/>
            </a:br>
            <a:endParaRPr lang="en-US" altLang="it-IT" sz="18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br>
              <a:rPr lang="en-US" altLang="it-IT" sz="1800" dirty="0"/>
            </a:br>
            <a:endParaRPr lang="en-US" altLang="it-IT" sz="1800" dirty="0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475F70EF-F2F5-DBA6-73C1-DBF8AB7A5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-447764"/>
            <a:ext cx="9144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br>
              <a:rPr lang="en-US" altLang="it-IT" sz="1800" dirty="0"/>
            </a:br>
            <a:endParaRPr lang="en-US" altLang="it-IT" sz="18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br>
              <a:rPr lang="en-US" altLang="it-IT" sz="1800" dirty="0"/>
            </a:br>
            <a:endParaRPr lang="en-US" altLang="it-IT" sz="180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2601333-B1DD-4D1B-9083-618C48C8E07A}"/>
              </a:ext>
            </a:extLst>
          </p:cNvPr>
          <p:cNvSpPr/>
          <p:nvPr/>
        </p:nvSpPr>
        <p:spPr>
          <a:xfrm>
            <a:off x="152400" y="-143093"/>
            <a:ext cx="9144000" cy="1171575"/>
          </a:xfrm>
          <a:prstGeom prst="rect">
            <a:avLst/>
          </a:prstGeom>
          <a:solidFill>
            <a:srgbClr val="F04926"/>
          </a:solidFill>
          <a:ln>
            <a:solidFill>
              <a:srgbClr val="F049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4400" b="1" dirty="0">
                <a:solidFill>
                  <a:schemeClr val="bg1"/>
                </a:solidFill>
                <a:latin typeface="Dosis" pitchFamily="2" charset="77"/>
              </a:rPr>
              <a:t>Informazioni sulla frequenza</a:t>
            </a:r>
            <a:endParaRPr lang="it-IT" sz="4400" dirty="0"/>
          </a:p>
        </p:txBody>
      </p:sp>
    </p:spTree>
    <p:extLst>
      <p:ext uri="{BB962C8B-B14F-4D97-AF65-F5344CB8AC3E}">
        <p14:creationId xmlns:p14="http://schemas.microsoft.com/office/powerpoint/2010/main" val="79199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17034F23-9F4A-92D4-7589-C1B51F83F4A4}"/>
              </a:ext>
            </a:extLst>
          </p:cNvPr>
          <p:cNvSpPr/>
          <p:nvPr/>
        </p:nvSpPr>
        <p:spPr>
          <a:xfrm>
            <a:off x="0" y="0"/>
            <a:ext cx="9144000" cy="1171575"/>
          </a:xfrm>
          <a:prstGeom prst="rect">
            <a:avLst/>
          </a:prstGeom>
          <a:solidFill>
            <a:srgbClr val="F04926"/>
          </a:solidFill>
          <a:ln>
            <a:solidFill>
              <a:srgbClr val="F049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5123" name="Titolo 1">
            <a:extLst>
              <a:ext uri="{FF2B5EF4-FFF2-40B4-BE49-F238E27FC236}">
                <a16:creationId xmlns:a16="http://schemas.microsoft.com/office/drawing/2014/main" id="{495F2CEF-7D64-DD03-16F9-BF3C9EA872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3538" y="134938"/>
            <a:ext cx="7886700" cy="901700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chemeClr val="bg1"/>
                </a:solidFill>
                <a:latin typeface="Dosis" pitchFamily="2" charset="77"/>
              </a:rPr>
              <a:t>Piattaforme in uso</a:t>
            </a:r>
          </a:p>
        </p:txBody>
      </p:sp>
      <p:sp>
        <p:nvSpPr>
          <p:cNvPr id="5124" name="CasellaDiTesto 7">
            <a:extLst>
              <a:ext uri="{FF2B5EF4-FFF2-40B4-BE49-F238E27FC236}">
                <a16:creationId xmlns:a16="http://schemas.microsoft.com/office/drawing/2014/main" id="{F04B3E4C-27B5-9EA9-CAA6-D9F59C26C7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939" y="1677988"/>
            <a:ext cx="8289349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Microsoft Teams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Piattaforma di videoconferenza per seguire le lezioni in sincrono.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Uno spazio unico per Chimica e Propedeutica Biochimica, Fisica e Biologia, nel quale verranno avviate le singole lezioni, secondo il calendario prestabilito </a:t>
            </a:r>
          </a:p>
        </p:txBody>
      </p:sp>
      <p:sp>
        <p:nvSpPr>
          <p:cNvPr id="5126" name="CasellaDiTesto 6">
            <a:extLst>
              <a:ext uri="{FF2B5EF4-FFF2-40B4-BE49-F238E27FC236}">
                <a16:creationId xmlns:a16="http://schemas.microsoft.com/office/drawing/2014/main" id="{66C3B13A-448D-7849-5BAE-08EE8ACDE0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8" y="3208334"/>
            <a:ext cx="7720782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it-IT" altLang="it-IT" sz="1800" b="1" dirty="0">
                <a:latin typeface="Candara Light" panose="020E0502030303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Requisiti tecnici minimi, consigliati per un’esperienza ottimale </a:t>
            </a:r>
            <a:r>
              <a:rPr lang="it-IT" altLang="it-IT" sz="1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Microsoft Teams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800" dirty="0">
                <a:latin typeface="Candara Light" panose="020E0502030303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-Connessione Internet Wi-Fi 5/6 o rete cablata o wireless stabile (verifica che il segnale internet sia stabile durante il giorno e verifica anche la copertura di rete della tua zona.)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800" dirty="0">
                <a:latin typeface="Candara Light" panose="020E0502030303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-Software da installare Microsoft Teams (è caldamente consigliato scaricare la versione desktop e non accedervi dal browser)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6C41ADE9-F43E-B8F6-E51E-E103F6A82D61}"/>
              </a:ext>
            </a:extLst>
          </p:cNvPr>
          <p:cNvSpPr/>
          <p:nvPr/>
        </p:nvSpPr>
        <p:spPr>
          <a:xfrm>
            <a:off x="0" y="0"/>
            <a:ext cx="9144000" cy="1171575"/>
          </a:xfrm>
          <a:prstGeom prst="rect">
            <a:avLst/>
          </a:prstGeom>
          <a:solidFill>
            <a:srgbClr val="F04926"/>
          </a:solidFill>
          <a:ln>
            <a:solidFill>
              <a:srgbClr val="F049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6147" name="Titolo 1">
            <a:extLst>
              <a:ext uri="{FF2B5EF4-FFF2-40B4-BE49-F238E27FC236}">
                <a16:creationId xmlns:a16="http://schemas.microsoft.com/office/drawing/2014/main" id="{B57E3A1C-90BA-FD6E-89CE-4B76C8EBDB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3538" y="134938"/>
            <a:ext cx="8356600" cy="901700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chemeClr val="bg1"/>
                </a:solidFill>
                <a:latin typeface="Dosis" pitchFamily="2" charset="77"/>
              </a:rPr>
              <a:t>Lezioni a distanza: TEAMS</a:t>
            </a:r>
          </a:p>
        </p:txBody>
      </p:sp>
      <p:sp>
        <p:nvSpPr>
          <p:cNvPr id="6148" name="CasellaDiTesto 7">
            <a:extLst>
              <a:ext uri="{FF2B5EF4-FFF2-40B4-BE49-F238E27FC236}">
                <a16:creationId xmlns:a16="http://schemas.microsoft.com/office/drawing/2014/main" id="{7919D57C-B787-1D11-28CD-42734CBB9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" y="1036638"/>
            <a:ext cx="9143999" cy="4204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>
                <a:srgbClr val="F04926"/>
              </a:buClr>
              <a:buSzPct val="150000"/>
              <a:buNone/>
            </a:pPr>
            <a:endParaRPr lang="it-IT" altLang="it-IT" sz="1800" dirty="0">
              <a:latin typeface="+mj-lt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F04926"/>
              </a:buClr>
              <a:buSzPct val="150000"/>
              <a:buNone/>
            </a:pPr>
            <a:endParaRPr lang="it-IT" altLang="it-IT" sz="1800" dirty="0">
              <a:latin typeface="+mj-lt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F04926"/>
              </a:buClr>
              <a:buSzPct val="150000"/>
              <a:buFont typeface="Arial" panose="020B0604020202020204" pitchFamily="34" charset="0"/>
              <a:buBlip>
                <a:blip r:embed="rId2"/>
              </a:buBlip>
            </a:pPr>
            <a:r>
              <a:rPr lang="it-IT" altLang="it-IT" sz="1800" dirty="0">
                <a:latin typeface="+mj-lt"/>
              </a:rPr>
              <a:t>Ogni settimana riceverai dal supporto informatico, sulla tua posta istituzionale, una tabella con i link e gli orari delle singole lezioni della settimana 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F04926"/>
              </a:buClr>
              <a:buSzPct val="150000"/>
              <a:buFont typeface="Arial" panose="020B0604020202020204" pitchFamily="34" charset="0"/>
              <a:buBlip>
                <a:blip r:embed="rId2"/>
              </a:buBlip>
            </a:pPr>
            <a:r>
              <a:rPr lang="it-IT" altLang="it-IT" sz="1800" dirty="0">
                <a:latin typeface="+mj-lt"/>
              </a:rPr>
              <a:t>Collegati al link della lezione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F04926"/>
              </a:buClr>
              <a:buSzPct val="150000"/>
              <a:buFont typeface="Arial" panose="020B0604020202020204" pitchFamily="34" charset="0"/>
              <a:buBlip>
                <a:blip r:embed="rId2"/>
              </a:buBlip>
            </a:pPr>
            <a:r>
              <a:rPr lang="it-IT" altLang="it-IT" sz="1800" dirty="0">
                <a:latin typeface="+mj-lt"/>
              </a:rPr>
              <a:t>Accedi sempre e solo con le tue credenziali istituzionali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F04926"/>
              </a:buClr>
              <a:buSzPct val="150000"/>
              <a:buFontTx/>
              <a:buBlip>
                <a:blip r:embed="rId2"/>
              </a:buBlip>
            </a:pPr>
            <a:r>
              <a:rPr lang="it-IT" altLang="it-IT" sz="1800" dirty="0">
                <a:latin typeface="+mj-lt"/>
              </a:rPr>
              <a:t>Per partecipare clicca sul pulsante «Partecipa ora»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F04926"/>
              </a:buClr>
              <a:buSzPct val="150000"/>
              <a:buFontTx/>
              <a:buBlip>
                <a:blip r:embed="rId2"/>
              </a:buBlip>
            </a:pPr>
            <a:r>
              <a:rPr lang="it-IT" altLang="it-IT" sz="1800" dirty="0">
                <a:latin typeface="+mj-lt"/>
              </a:rPr>
              <a:t>Durante le lezioni la webcam e il microfono verranno disattivati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F04926"/>
              </a:buClr>
              <a:buSzPct val="150000"/>
              <a:buFontTx/>
              <a:buBlip>
                <a:blip r:embed="rId2"/>
              </a:buBlip>
            </a:pPr>
            <a:r>
              <a:rPr lang="it-IT" altLang="it-IT" sz="1800" dirty="0">
                <a:latin typeface="+mj-lt"/>
              </a:rPr>
              <a:t>Al termine della lezione occorre scollegarsi dal teams per poter accedere agli altri link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F04926"/>
              </a:buClr>
              <a:buSzPct val="150000"/>
              <a:buNone/>
            </a:pPr>
            <a:endParaRPr lang="it-IT" altLang="it-IT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E0094708-3633-DF12-E36D-3C94924FECF3}"/>
              </a:ext>
            </a:extLst>
          </p:cNvPr>
          <p:cNvSpPr/>
          <p:nvPr/>
        </p:nvSpPr>
        <p:spPr>
          <a:xfrm>
            <a:off x="0" y="0"/>
            <a:ext cx="9144000" cy="1171575"/>
          </a:xfrm>
          <a:prstGeom prst="rect">
            <a:avLst/>
          </a:prstGeom>
          <a:solidFill>
            <a:srgbClr val="F04926"/>
          </a:solidFill>
          <a:ln>
            <a:solidFill>
              <a:srgbClr val="F049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8195" name="Titolo 1">
            <a:extLst>
              <a:ext uri="{FF2B5EF4-FFF2-40B4-BE49-F238E27FC236}">
                <a16:creationId xmlns:a16="http://schemas.microsoft.com/office/drawing/2014/main" id="{41E824CA-EFEF-03CA-96CB-C2CAA02EEF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3538" y="134938"/>
            <a:ext cx="7886700" cy="901700"/>
          </a:xfrm>
        </p:spPr>
        <p:txBody>
          <a:bodyPr/>
          <a:lstStyle/>
          <a:p>
            <a:pPr eaLnBrk="1" hangingPunct="1"/>
            <a:r>
              <a:rPr lang="it-IT" altLang="it-IT" sz="3200" b="1" dirty="0">
                <a:solidFill>
                  <a:schemeClr val="bg1"/>
                </a:solidFill>
              </a:rPr>
              <a:t>Unimore App per la rilevazione delle presenze </a:t>
            </a:r>
            <a:r>
              <a:rPr lang="it-IT" sz="3200" b="1" i="0" dirty="0">
                <a:solidFill>
                  <a:schemeClr val="bg1"/>
                </a:solidFill>
                <a:effectLst/>
              </a:rPr>
              <a:t>Primo Accesso e Credenziali</a:t>
            </a:r>
            <a:endParaRPr lang="it-IT" altLang="it-IT" sz="3200" b="1" dirty="0">
              <a:solidFill>
                <a:schemeClr val="bg1"/>
              </a:solidFill>
            </a:endParaRPr>
          </a:p>
        </p:txBody>
      </p:sp>
      <p:sp>
        <p:nvSpPr>
          <p:cNvPr id="9220" name="CasellaDiTesto 7">
            <a:extLst>
              <a:ext uri="{FF2B5EF4-FFF2-40B4-BE49-F238E27FC236}">
                <a16:creationId xmlns:a16="http://schemas.microsoft.com/office/drawing/2014/main" id="{F4CA3FE5-5AFD-68FE-3E12-973CFF1C0D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16626"/>
            <a:ext cx="9144000" cy="456945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it-IT" altLang="it-IT" sz="1800" b="1" dirty="0">
                <a:latin typeface="+mj-lt"/>
              </a:rPr>
              <a:t>UNIMORE APP  è app ufficiale per la rilevazione delle presenze.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it-IT" altLang="it-IT" sz="1800" dirty="0">
                <a:latin typeface="+mj-lt"/>
              </a:rPr>
              <a:t>L’app è disponibile per smartphone con sistema operativo iOS, Android o HUAWEI.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it-IT" sz="1800" b="1" dirty="0">
                <a:solidFill>
                  <a:srgbClr val="3B3B3B"/>
                </a:solidFill>
                <a:latin typeface="+mj-lt"/>
              </a:rPr>
              <a:t>Con questa APP il docente effettua per il proprio insegnamento la rilevazione della presenza in aula degli studenti.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it-IT" sz="1800" b="1" i="0" u="sng" strike="noStrike" baseline="0" dirty="0">
              <a:solidFill>
                <a:srgbClr val="3B3B3B"/>
              </a:solidFill>
              <a:latin typeface="+mj-lt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it-IT" sz="1800" b="1" i="0" u="sng" strike="noStrike" baseline="0" dirty="0">
                <a:solidFill>
                  <a:srgbClr val="000000"/>
                </a:solidFill>
                <a:latin typeface="+mj-lt"/>
              </a:rPr>
              <a:t>ACCEDERE AD UNIMORE APP </a:t>
            </a:r>
            <a:endParaRPr lang="it-IT" sz="1800" b="0" i="0" u="sng" strike="noStrike" baseline="0" dirty="0">
              <a:solidFill>
                <a:srgbClr val="000000"/>
              </a:solidFill>
              <a:latin typeface="+mj-lt"/>
            </a:endParaRPr>
          </a:p>
          <a:p>
            <a:pPr>
              <a:buNone/>
            </a:pPr>
            <a:r>
              <a:rPr lang="it-IT" sz="1800" b="0" i="0" u="none" strike="noStrike" baseline="0" dirty="0">
                <a:solidFill>
                  <a:srgbClr val="000000"/>
                </a:solidFill>
                <a:latin typeface="+mj-lt"/>
              </a:rPr>
              <a:t>Per potere segnalare la propria presenza ad una lezione lo studente deve scaricarsi dagli APP store l’app </a:t>
            </a:r>
            <a:r>
              <a:rPr lang="it-IT" sz="1800" b="1" i="0" u="none" strike="noStrike" baseline="0" dirty="0">
                <a:solidFill>
                  <a:srgbClr val="000000"/>
                </a:solidFill>
                <a:latin typeface="+mj-lt"/>
              </a:rPr>
              <a:t>Unimore APP </a:t>
            </a:r>
            <a:r>
              <a:rPr lang="it-IT" sz="1800" b="0" i="0" u="none" strike="noStrike" baseline="0" dirty="0">
                <a:solidFill>
                  <a:srgbClr val="000000"/>
                </a:solidFill>
                <a:latin typeface="+mj-lt"/>
              </a:rPr>
              <a:t>e mantenerla aggiornata all’ultima versione. </a:t>
            </a:r>
            <a:br>
              <a:rPr lang="it-IT" sz="1800" b="0" i="0" u="none" strike="noStrike" baseline="0" dirty="0">
                <a:solidFill>
                  <a:srgbClr val="000000"/>
                </a:solidFill>
                <a:latin typeface="+mj-lt"/>
              </a:rPr>
            </a:b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</a:rPr>
              <a:t>App Store: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</a:rPr>
              <a:t> Scarica l'applicazione ufficiale </a:t>
            </a: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</a:rPr>
              <a:t>Unimore APP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</a:rPr>
              <a:t> e mantienila sempre aggiornata.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</a:rPr>
              <a:t>Alternativa Web: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</a:rPr>
              <a:t> Se non puoi usare l'app, collegati a </a:t>
            </a: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</a:rPr>
              <a:t>https://unimore.studente.cineca.it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</a:rPr>
              <a:t>Credenziali: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</a:rPr>
              <a:t> Accedi con le credenziali di Ateneo.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</a:rPr>
              <a:t>Carriera: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</a:rPr>
              <a:t> Se hai più carriere attive (es. corsi diversi), ricordati di selezionare quella corretta per le lezioni che stai frequentando (ad esempio, "Attivo in Semestre filtro").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it-IT" altLang="it-IT" sz="18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it-IT" altLang="it-IT" sz="18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it-IT" altLang="it-IT" sz="1800" dirty="0"/>
          </a:p>
        </p:txBody>
      </p:sp>
      <p:sp>
        <p:nvSpPr>
          <p:cNvPr id="7" name="CasellaDiTesto 4">
            <a:extLst>
              <a:ext uri="{FF2B5EF4-FFF2-40B4-BE49-F238E27FC236}">
                <a16:creationId xmlns:a16="http://schemas.microsoft.com/office/drawing/2014/main" id="{E4C09CDE-917E-4894-8238-BF4D5B9A79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55" y="3728623"/>
            <a:ext cx="8163983" cy="61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endParaRPr lang="it-IT" altLang="it-IT" sz="18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E0094708-3633-DF12-E36D-3C94924FECF3}"/>
              </a:ext>
            </a:extLst>
          </p:cNvPr>
          <p:cNvSpPr/>
          <p:nvPr/>
        </p:nvSpPr>
        <p:spPr>
          <a:xfrm>
            <a:off x="0" y="0"/>
            <a:ext cx="9144000" cy="1171575"/>
          </a:xfrm>
          <a:prstGeom prst="rect">
            <a:avLst/>
          </a:prstGeom>
          <a:solidFill>
            <a:srgbClr val="F04926"/>
          </a:solidFill>
          <a:ln>
            <a:solidFill>
              <a:srgbClr val="F049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8195" name="Titolo 1">
            <a:extLst>
              <a:ext uri="{FF2B5EF4-FFF2-40B4-BE49-F238E27FC236}">
                <a16:creationId xmlns:a16="http://schemas.microsoft.com/office/drawing/2014/main" id="{41E824CA-EFEF-03CA-96CB-C2CAA02EEF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3538" y="134938"/>
            <a:ext cx="7886700" cy="901700"/>
          </a:xfrm>
        </p:spPr>
        <p:txBody>
          <a:bodyPr/>
          <a:lstStyle/>
          <a:p>
            <a:pPr eaLnBrk="1" hangingPunct="1"/>
            <a:r>
              <a:rPr lang="it-IT" altLang="it-IT" sz="3200" b="1" dirty="0">
                <a:solidFill>
                  <a:schemeClr val="bg1"/>
                </a:solidFill>
              </a:rPr>
              <a:t>Unimore App per la rilevazione delle presenze </a:t>
            </a:r>
            <a:r>
              <a:rPr lang="it-IT" sz="2800" b="1" i="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Come Registrare la Presenza </a:t>
            </a:r>
            <a:endParaRPr lang="it-IT" altLang="it-IT" sz="2800" b="1" dirty="0">
              <a:solidFill>
                <a:schemeClr val="bg1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220" name="CasellaDiTesto 7">
            <a:extLst>
              <a:ext uri="{FF2B5EF4-FFF2-40B4-BE49-F238E27FC236}">
                <a16:creationId xmlns:a16="http://schemas.microsoft.com/office/drawing/2014/main" id="{F4CA3FE5-5AFD-68FE-3E12-973CFF1C0D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7733" y="1166842"/>
            <a:ext cx="9144000" cy="452431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None/>
            </a:pPr>
            <a:r>
              <a:rPr lang="it-IT" sz="1800" b="1" i="0" u="none" strike="noStrike" baseline="0" dirty="0">
                <a:solidFill>
                  <a:srgbClr val="000000"/>
                </a:solidFill>
                <a:latin typeface="+mj-lt"/>
              </a:rPr>
              <a:t>REGISTRARE LA PRESENZA </a:t>
            </a:r>
            <a:r>
              <a:rPr lang="it-IT" sz="1800" b="1" dirty="0">
                <a:solidFill>
                  <a:srgbClr val="000000"/>
                </a:solidFill>
                <a:latin typeface="+mj-lt"/>
              </a:rPr>
              <a:t>A </a:t>
            </a:r>
            <a:r>
              <a:rPr lang="it-IT" sz="1800" b="1" i="0" u="none" strike="noStrike" baseline="0" dirty="0">
                <a:solidFill>
                  <a:srgbClr val="000000"/>
                </a:solidFill>
                <a:latin typeface="+mj-lt"/>
              </a:rPr>
              <a:t>UNIMORE APP </a:t>
            </a:r>
            <a:endParaRPr lang="it-IT" sz="1800" b="0" i="0" u="none" strike="noStrike" baseline="0" dirty="0">
              <a:solidFill>
                <a:srgbClr val="000000"/>
              </a:solidFill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800" b="0" i="0" u="none" strike="noStrike" baseline="0" dirty="0">
                <a:solidFill>
                  <a:srgbClr val="000000"/>
                </a:solidFill>
                <a:latin typeface="+mj-lt"/>
              </a:rPr>
              <a:t>Cliccando sull’icona “Semestre Aperto”</a:t>
            </a:r>
            <a:r>
              <a:rPr lang="it-IT" sz="1800" b="0" i="1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it-IT" sz="1800" b="0" i="0" u="none" strike="noStrike" baseline="0" dirty="0">
                <a:solidFill>
                  <a:srgbClr val="000000"/>
                </a:solidFill>
                <a:latin typeface="+mj-lt"/>
              </a:rPr>
              <a:t>è possibile segnalare la propria presenza alla lezione avviata dal docente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1800" b="1" dirty="0">
              <a:solidFill>
                <a:srgbClr val="303030"/>
              </a:solidFill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Procedura: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Clicca sull'icona </a:t>
            </a: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"Semestre Aperto"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nell'app.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Codice Docente: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Inserisci il codice numerico o inquadra il QR Code fornito dal docente.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Modalità: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Scegli se partecipi </a:t>
            </a: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"in presenza"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o </a:t>
            </a: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"da remoto"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e premi "Registra presenza". </a:t>
            </a:r>
            <a:r>
              <a:rPr lang="it-IT" sz="1800" b="0" i="0" u="none" strike="noStrike" baseline="0" dirty="0">
                <a:solidFill>
                  <a:srgbClr val="000000"/>
                </a:solidFill>
                <a:latin typeface="+mj-lt"/>
              </a:rPr>
              <a:t>Viene segnalata la corretta presenza alla lezione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1800" b="0" i="0" u="none" strike="noStrike" baseline="0" dirty="0">
              <a:solidFill>
                <a:srgbClr val="000000"/>
              </a:solidFill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800" b="1" i="0" u="none" strike="noStrike" baseline="0" dirty="0">
                <a:solidFill>
                  <a:srgbClr val="000000"/>
                </a:solidFill>
                <a:latin typeface="+mj-lt"/>
              </a:rPr>
              <a:t>Se “registra la presenza” </a:t>
            </a:r>
            <a:endParaRPr kumimoji="0" lang="it-IT" altLang="it-IT" sz="1800" b="1" i="0" u="none" strike="noStrike" cap="none" normalizeH="0" baseline="0" dirty="0">
              <a:ln>
                <a:noFill/>
              </a:ln>
              <a:solidFill>
                <a:srgbClr val="303030"/>
              </a:solidFill>
              <a:effectLst/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Tolleranza: </a:t>
            </a:r>
            <a:r>
              <a:rPr lang="it-IT" sz="1800" b="0" i="0" u="none" strike="noStrike" baseline="0" dirty="0">
                <a:solidFill>
                  <a:srgbClr val="000000"/>
                </a:solidFill>
                <a:latin typeface="+mj-lt"/>
              </a:rPr>
              <a:t>Se “registra la presenza” entro i 20 minuti di tolleranza lo studente visualizza la barra evidenziata in rosso color VERDE </a:t>
            </a:r>
            <a:endParaRPr lang="it-IT" sz="1800" b="1" dirty="0">
              <a:solidFill>
                <a:srgbClr val="303030"/>
              </a:solidFill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Oltre 20 minuti: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Stato </a:t>
            </a: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"In ritardo"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(la timbratura è valida, ma le ore vengono conteggiate solo dal momento esatto della registrazione della presenza).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it-IT" altLang="it-IT" sz="18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it-IT" altLang="it-IT" sz="1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9ADF95-5AAE-4EB5-8D48-9C17716905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218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E0094708-3633-DF12-E36D-3C94924FECF3}"/>
              </a:ext>
            </a:extLst>
          </p:cNvPr>
          <p:cNvSpPr/>
          <p:nvPr/>
        </p:nvSpPr>
        <p:spPr>
          <a:xfrm>
            <a:off x="-103517" y="-43933"/>
            <a:ext cx="9144000" cy="1171575"/>
          </a:xfrm>
          <a:prstGeom prst="rect">
            <a:avLst/>
          </a:prstGeom>
          <a:solidFill>
            <a:srgbClr val="F04926"/>
          </a:solidFill>
          <a:ln>
            <a:solidFill>
              <a:srgbClr val="F049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8195" name="Titolo 1">
            <a:extLst>
              <a:ext uri="{FF2B5EF4-FFF2-40B4-BE49-F238E27FC236}">
                <a16:creationId xmlns:a16="http://schemas.microsoft.com/office/drawing/2014/main" id="{41E824CA-EFEF-03CA-96CB-C2CAA02EEF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3538" y="134938"/>
            <a:ext cx="7886700" cy="901700"/>
          </a:xfrm>
        </p:spPr>
        <p:txBody>
          <a:bodyPr/>
          <a:lstStyle/>
          <a:p>
            <a:r>
              <a:rPr lang="it-IT" altLang="it-IT" sz="2800" b="1" dirty="0">
                <a:solidFill>
                  <a:schemeClr val="bg1"/>
                </a:solidFill>
              </a:rPr>
              <a:t>Unimore </a:t>
            </a:r>
            <a:r>
              <a:rPr lang="it-IT" altLang="it-IT" sz="2800" dirty="0">
                <a:solidFill>
                  <a:schemeClr val="bg1"/>
                </a:solidFill>
              </a:rPr>
              <a:t>App per la rilevazione delle presenze</a:t>
            </a:r>
            <a:br>
              <a:rPr lang="it-IT" altLang="it-IT" sz="2800" dirty="0">
                <a:solidFill>
                  <a:schemeClr val="bg1"/>
                </a:solidFill>
              </a:rPr>
            </a:br>
            <a:r>
              <a:rPr lang="it-IT" sz="2800" b="1" i="0" dirty="0">
                <a:solidFill>
                  <a:schemeClr val="bg1"/>
                </a:solidFill>
                <a:effectLst/>
                <a:ea typeface="Calibri Light" panose="020F0302020204030204" pitchFamily="34" charset="0"/>
                <a:cs typeface="Calibri Light" panose="020F0302020204030204" pitchFamily="34" charset="0"/>
              </a:rPr>
              <a:t>Cruscotto Frequenze </a:t>
            </a:r>
            <a:r>
              <a:rPr lang="it-IT" sz="2800" b="1" dirty="0">
                <a:solidFill>
                  <a:schemeClr val="bg1"/>
                </a:solidFill>
                <a:effectLst/>
                <a:ea typeface="Calibri Light" panose="020F0302020204030204" pitchFamily="34" charset="0"/>
                <a:cs typeface="Calibri Light" panose="020F0302020204030204" pitchFamily="34" charset="0"/>
              </a:rPr>
              <a:t>e Apertura segnalazione</a:t>
            </a:r>
            <a:br>
              <a:rPr lang="it-IT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endParaRPr lang="it-IT" altLang="it-IT" sz="2800" b="1" dirty="0">
              <a:solidFill>
                <a:schemeClr val="bg1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220" name="CasellaDiTesto 7">
            <a:extLst>
              <a:ext uri="{FF2B5EF4-FFF2-40B4-BE49-F238E27FC236}">
                <a16:creationId xmlns:a16="http://schemas.microsoft.com/office/drawing/2014/main" id="{F4CA3FE5-5AFD-68FE-3E12-973CFF1C0D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32330"/>
            <a:ext cx="9144000" cy="50783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800" b="0" i="0" u="none" strike="noStrike" baseline="0" dirty="0">
                <a:solidFill>
                  <a:srgbClr val="000000"/>
                </a:solidFill>
                <a:latin typeface="+mj-lt"/>
              </a:rPr>
              <a:t>Lo storico fornisce una vista di sintesi mostrando un cruscotto delle frequenze, riportando le percentuali di presenza maturate e gli indicatori utili al monitoraggio della frequenza.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Accedendo allo storico puoi controllare le percentuali totali e lo stato di ogni lezione: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</a:rPr>
              <a:t>Presenza Valida: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</a:rPr>
              <a:t> Ingresso registrato e tutti i contrappelli confermati.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</a:rPr>
              <a:t>Presenza Valida (1 contrappello saltato):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</a:rPr>
              <a:t> Nota per il docente evidenziata in giallo. Non influisce sulle ore e non richiede/permette ticket.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</a:rPr>
              <a:t>Non Registrato: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</a:rPr>
              <a:t> Mancata timbratura iniziale (lezione saltata o dimenticata).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</a:rPr>
              <a:t>Anomalia: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</a:rPr>
              <a:t> Mancata risposta ai contrappelli attivati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it-IT" altLang="it-IT" sz="1800" b="1" dirty="0">
              <a:solidFill>
                <a:srgbClr val="303030"/>
              </a:solidFill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it-IT" sz="1800" b="1" i="0" dirty="0">
                <a:solidFill>
                  <a:srgbClr val="303030"/>
                </a:solidFill>
                <a:effectLst/>
                <a:latin typeface="+mj-lt"/>
              </a:rPr>
              <a:t>Come risolvere i problemi (Apertura Ticket)</a:t>
            </a: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</a:rPr>
              <a:t>Dallo storico, </a:t>
            </a:r>
            <a:r>
              <a:rPr lang="it-IT" sz="1800" b="0" i="0" u="none" strike="noStrike" baseline="0" dirty="0">
                <a:solidFill>
                  <a:srgbClr val="000000"/>
                </a:solidFill>
                <a:latin typeface="+mj-lt"/>
              </a:rPr>
              <a:t>accedendo dallo “Storico presenze” 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</a:rPr>
              <a:t>puoi richiedere assistenza inviando un ticket --</a:t>
            </a: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</a:rPr>
              <a:t>Registrare la presenza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</a:rPr>
              <a:t> dimenticata (stato "Non registrato").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</a:rPr>
              <a:t>Risolvere un'anomalia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</a:rPr>
              <a:t> (mancata conferma del contrappello).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</a:rPr>
              <a:t>Modificare l'orario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</a:rPr>
              <a:t> di ingresso o uscita.</a:t>
            </a:r>
            <a:b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</a:rPr>
            </a:br>
            <a:r>
              <a:rPr lang="it-IT" sz="1800" b="1" i="0" dirty="0">
                <a:solidFill>
                  <a:srgbClr val="303030"/>
                </a:solidFill>
                <a:effectLst/>
                <a:latin typeface="+mj-lt"/>
              </a:rPr>
              <a:t>Cambiare la modalità</a:t>
            </a:r>
            <a:r>
              <a:rPr lang="it-IT" sz="1800" b="0" i="0" dirty="0">
                <a:solidFill>
                  <a:srgbClr val="303030"/>
                </a:solidFill>
                <a:effectLst/>
                <a:latin typeface="+mj-lt"/>
              </a:rPr>
              <a:t> da presenza a remoto (o viceversa)</a:t>
            </a:r>
            <a:endParaRPr lang="it-IT" altLang="it-IT" sz="1800" dirty="0"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rgbClr val="303030"/>
                </a:solidFill>
                <a:effectLst/>
                <a:latin typeface="+mj-lt"/>
              </a:rPr>
              <a:t>Titolo: Dubbi? Consulta la sezione FAQ a </a:t>
            </a:r>
            <a:r>
              <a:rPr lang="it-IT" sz="1800" b="1" i="0" u="none" strike="noStrike" baseline="0" dirty="0">
                <a:solidFill>
                  <a:srgbClr val="000000"/>
                </a:solidFill>
                <a:latin typeface="+mj-lt"/>
              </a:rPr>
              <a:t>supporto dell'utilizzo dell'applicativo </a:t>
            </a:r>
            <a:endParaRPr kumimoji="0" lang="it-IT" altLang="it-IT" sz="1800" b="1" i="0" u="none" strike="noStrike" cap="none" normalizeH="0" baseline="0" dirty="0">
              <a:ln>
                <a:noFill/>
              </a:ln>
              <a:solidFill>
                <a:srgbClr val="303030"/>
              </a:solidFill>
              <a:effectLst/>
              <a:latin typeface="+mj-lt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it-IT" altLang="it-IT" sz="1800" dirty="0"/>
          </a:p>
        </p:txBody>
      </p:sp>
    </p:spTree>
    <p:extLst>
      <p:ext uri="{BB962C8B-B14F-4D97-AF65-F5344CB8AC3E}">
        <p14:creationId xmlns:p14="http://schemas.microsoft.com/office/powerpoint/2010/main" val="2889920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6C41ADE9-F43E-B8F6-E51E-E103F6A82D61}"/>
              </a:ext>
            </a:extLst>
          </p:cNvPr>
          <p:cNvSpPr/>
          <p:nvPr/>
        </p:nvSpPr>
        <p:spPr>
          <a:xfrm>
            <a:off x="-2" y="-11489"/>
            <a:ext cx="9144000" cy="1171575"/>
          </a:xfrm>
          <a:prstGeom prst="rect">
            <a:avLst/>
          </a:prstGeom>
          <a:solidFill>
            <a:srgbClr val="F04926"/>
          </a:solidFill>
          <a:ln>
            <a:solidFill>
              <a:srgbClr val="F049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6147" name="Titolo 1">
            <a:extLst>
              <a:ext uri="{FF2B5EF4-FFF2-40B4-BE49-F238E27FC236}">
                <a16:creationId xmlns:a16="http://schemas.microsoft.com/office/drawing/2014/main" id="{B57E3A1C-90BA-FD6E-89CE-4B76C8EBDB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3538" y="134938"/>
            <a:ext cx="8356600" cy="901700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chemeClr val="bg1"/>
                </a:solidFill>
                <a:latin typeface="Dosis" pitchFamily="2" charset="77"/>
              </a:rPr>
              <a:t>Esami di profitto </a:t>
            </a:r>
            <a:r>
              <a:rPr lang="it-IT" b="1" dirty="0">
                <a:solidFill>
                  <a:schemeClr val="bg1"/>
                </a:solidFill>
              </a:rPr>
              <a:t>del Semestre Filtro</a:t>
            </a:r>
            <a:endParaRPr lang="it-IT" altLang="it-IT" b="1" dirty="0">
              <a:solidFill>
                <a:schemeClr val="bg1"/>
              </a:solidFill>
              <a:latin typeface="Dosis" pitchFamily="2" charset="77"/>
            </a:endParaRPr>
          </a:p>
        </p:txBody>
      </p:sp>
      <p:sp>
        <p:nvSpPr>
          <p:cNvPr id="6148" name="CasellaDiTesto 7">
            <a:extLst>
              <a:ext uri="{FF2B5EF4-FFF2-40B4-BE49-F238E27FC236}">
                <a16:creationId xmlns:a16="http://schemas.microsoft.com/office/drawing/2014/main" id="{7919D57C-B787-1D11-28CD-42734CBB9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" y="1036638"/>
            <a:ext cx="9143999" cy="3788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>
                <a:srgbClr val="F04926"/>
              </a:buClr>
              <a:buSzPct val="150000"/>
              <a:buNone/>
            </a:pPr>
            <a:r>
              <a:rPr lang="it-IT" sz="1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Gli esami di profitto dei tre insegnamenti, di cui al D.M. n. 249/2026, si svolgono in due appelli, secondo il seguente calendario: 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F04926"/>
              </a:buClr>
              <a:buSzPct val="150000"/>
              <a:buNone/>
            </a:pPr>
            <a:r>
              <a:rPr lang="it-IT" sz="1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]primo appello: 10 dicembre 2026, ore 11:00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F04926"/>
              </a:buClr>
              <a:buSzPct val="150000"/>
              <a:buNone/>
            </a:pPr>
            <a:r>
              <a:rPr lang="it-IT" sz="1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]secondo appello: 11 gennaio 2027, ore 11:00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F04926"/>
              </a:buClr>
              <a:buSzPct val="150000"/>
              <a:buNone/>
            </a:pPr>
            <a:r>
              <a:rPr lang="it-IT" sz="1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Il luogo specifico e l'orario di convocazione saranno resi disponibili con opportuno avviso.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F04926"/>
              </a:buClr>
              <a:buSzPct val="150000"/>
              <a:buNone/>
            </a:pPr>
            <a:r>
              <a:rPr lang="it-IT" sz="1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Lo studente è tenuto a sostenere almeno una delle due prove previste per ciascuno dei tre insegnamenti. 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F04926"/>
              </a:buClr>
              <a:buSzPct val="150000"/>
              <a:buNone/>
            </a:pPr>
            <a:r>
              <a:rPr lang="it-IT" sz="1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Le prove di esame relative a ciascun insegnamento si svolgono nel medesimo giorno e orario in tutte le università che erogano il semestre filtro</a:t>
            </a:r>
            <a:endParaRPr lang="it-IT" altLang="it-IT" sz="18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938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C17EF592-9882-BB19-1012-306A82AF1E12}"/>
              </a:ext>
            </a:extLst>
          </p:cNvPr>
          <p:cNvSpPr/>
          <p:nvPr/>
        </p:nvSpPr>
        <p:spPr>
          <a:xfrm>
            <a:off x="0" y="0"/>
            <a:ext cx="9144000" cy="1171575"/>
          </a:xfrm>
          <a:prstGeom prst="rect">
            <a:avLst/>
          </a:prstGeom>
          <a:solidFill>
            <a:srgbClr val="F04926"/>
          </a:solidFill>
          <a:ln>
            <a:solidFill>
              <a:srgbClr val="F049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9219" name="Titolo 1">
            <a:extLst>
              <a:ext uri="{FF2B5EF4-FFF2-40B4-BE49-F238E27FC236}">
                <a16:creationId xmlns:a16="http://schemas.microsoft.com/office/drawing/2014/main" id="{61B390D0-834D-E130-AE4B-445F8B56DE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3538" y="134938"/>
            <a:ext cx="7886700" cy="901700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chemeClr val="bg1"/>
                </a:solidFill>
                <a:latin typeface="Dosis" pitchFamily="2" charset="77"/>
              </a:rPr>
              <a:t>Canali ufficiali di comunicazione</a:t>
            </a:r>
          </a:p>
        </p:txBody>
      </p:sp>
      <p:sp>
        <p:nvSpPr>
          <p:cNvPr id="9220" name="CasellaDiTesto 4">
            <a:extLst>
              <a:ext uri="{FF2B5EF4-FFF2-40B4-BE49-F238E27FC236}">
                <a16:creationId xmlns:a16="http://schemas.microsoft.com/office/drawing/2014/main" id="{EEBD87F1-21B9-D920-452F-EA2571E14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76" y="1255712"/>
            <a:ext cx="8768292" cy="5500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800" b="1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]supporto informatico per le lezioni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8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Se hai bisogno di supporto per problematiche solo di tipo tecnico/informatico puoi scrivere una mail a questo indirizzo </a:t>
            </a:r>
            <a:r>
              <a:rPr lang="it-IT" altLang="it-IT" sz="18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  <a:hlinkClick r:id="rId3"/>
              </a:rPr>
              <a:t>semestre.aperto@unimore.it</a:t>
            </a:r>
            <a:endParaRPr lang="it-IT" altLang="it-IT" sz="1800" dirty="0"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 dirty="0"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800" b="1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]supporto per il monitoraggio della presenza nell’APP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8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Se hai bisogno di supporto per problematiche legate all’organizzazione didattica </a:t>
            </a:r>
            <a:r>
              <a:rPr lang="it-IT" altLang="it-IT" sz="18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  <a:hlinkClick r:id="rId4"/>
              </a:rPr>
              <a:t>cdlmed@unimore.it</a:t>
            </a:r>
            <a:endParaRPr lang="it-IT" altLang="it-IT" sz="1800" dirty="0"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 dirty="0"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buNone/>
            </a:pPr>
            <a:r>
              <a:rPr lang="it-IT" altLang="it-IT" sz="1800" b="1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]supporto </a:t>
            </a:r>
            <a:r>
              <a:rPr lang="it-IT" sz="1800" b="1" dirty="0">
                <a:latin typeface="+mj-lt"/>
              </a:rPr>
              <a:t>in merito alle procedure di iscrizione e immatricolazione al CdL</a:t>
            </a:r>
            <a:br>
              <a:rPr lang="it-IT" sz="1800" b="1" dirty="0">
                <a:latin typeface="+mj-lt"/>
              </a:rPr>
            </a:br>
            <a:r>
              <a:rPr lang="it-IT" altLang="it-IT" sz="18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Se hai bisogno di supporto </a:t>
            </a:r>
            <a:r>
              <a:rPr lang="it-IT" sz="1800" dirty="0">
                <a:latin typeface="+mj-lt"/>
              </a:rPr>
              <a:t>in merito alle procedure di iscrizione e immatricolazione </a:t>
            </a:r>
            <a:r>
              <a:rPr lang="it-IT" altLang="it-IT" sz="18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puoi rivolgerti alla Segreteria Studenti </a:t>
            </a:r>
            <a:r>
              <a:rPr kumimoji="0" lang="it-IT" altLang="it-IT" sz="1800" b="0" u="sng" strike="noStrike" cap="none" normalizeH="0" baseline="0" dirty="0">
                <a:ln>
                  <a:noFill/>
                </a:ln>
                <a:solidFill>
                  <a:srgbClr val="4285F4"/>
                </a:solidFill>
                <a:effectLst/>
                <a:latin typeface="+mj-lt"/>
                <a:cs typeface="Arial" panose="020B0604020202020204" pitchFamily="34" charset="0"/>
                <a:hlinkClick r:id="rId5"/>
              </a:rPr>
              <a:t>segrstud.facoltadimedicinaechirurgia@unimore.it</a:t>
            </a:r>
            <a:r>
              <a:rPr kumimoji="0" lang="it-IT" altLang="it-IT" sz="18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</a:p>
          <a:p>
            <a:pPr>
              <a:buNone/>
            </a:pPr>
            <a:endParaRPr lang="it-IT" altLang="it-IT" sz="1800" dirty="0">
              <a:latin typeface="+mj-lt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800" b="1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]comunicazione con i docenti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8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Se hai bisogno di comunicare con i docenti puoi contattarli direttamente a lezione oppure se segui da remoto nella chat su Teams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C17EF592-9882-BB19-1012-306A82AF1E12}"/>
              </a:ext>
            </a:extLst>
          </p:cNvPr>
          <p:cNvSpPr/>
          <p:nvPr/>
        </p:nvSpPr>
        <p:spPr>
          <a:xfrm>
            <a:off x="0" y="0"/>
            <a:ext cx="9144000" cy="1171575"/>
          </a:xfrm>
          <a:prstGeom prst="rect">
            <a:avLst/>
          </a:prstGeom>
          <a:solidFill>
            <a:srgbClr val="F04926"/>
          </a:solidFill>
          <a:ln>
            <a:solidFill>
              <a:srgbClr val="F049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9219" name="Titolo 1">
            <a:extLst>
              <a:ext uri="{FF2B5EF4-FFF2-40B4-BE49-F238E27FC236}">
                <a16:creationId xmlns:a16="http://schemas.microsoft.com/office/drawing/2014/main" id="{61B390D0-834D-E130-AE4B-445F8B56DE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3538" y="134938"/>
            <a:ext cx="7886700" cy="901700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chemeClr val="bg1"/>
                </a:solidFill>
                <a:latin typeface="Dosis" pitchFamily="2" charset="77"/>
              </a:rPr>
              <a:t>Supporto agli studenti </a:t>
            </a:r>
          </a:p>
        </p:txBody>
      </p:sp>
      <p:pic>
        <p:nvPicPr>
          <p:cNvPr id="7" name="Immagine 8">
            <a:extLst>
              <a:ext uri="{FF2B5EF4-FFF2-40B4-BE49-F238E27FC236}">
                <a16:creationId xmlns:a16="http://schemas.microsoft.com/office/drawing/2014/main" id="{47CBE506-BB89-4B2B-92BD-480813F8C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3013"/>
            <a:ext cx="3133725" cy="313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magine 14">
            <a:extLst>
              <a:ext uri="{FF2B5EF4-FFF2-40B4-BE49-F238E27FC236}">
                <a16:creationId xmlns:a16="http://schemas.microsoft.com/office/drawing/2014/main" id="{E1297595-F9B9-41A9-86CA-E4D1FFBAEB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9" t="64110" r="26796" b="27087"/>
          <a:stretch>
            <a:fillRect/>
          </a:stretch>
        </p:blipFill>
        <p:spPr bwMode="auto">
          <a:xfrm>
            <a:off x="363538" y="4902464"/>
            <a:ext cx="8347075" cy="85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AD365A1-4696-4288-AD4B-EFBA58E31CD0}"/>
              </a:ext>
            </a:extLst>
          </p:cNvPr>
          <p:cNvSpPr txBox="1"/>
          <p:nvPr/>
        </p:nvSpPr>
        <p:spPr>
          <a:xfrm>
            <a:off x="3773488" y="1778000"/>
            <a:ext cx="4972050" cy="21236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b="1" dirty="0">
                <a:solidFill>
                  <a:srgbClr val="FF0000"/>
                </a:solidFill>
                <a:latin typeface="Dosis" panose="02010503020202060003" pitchFamily="50" charset="0"/>
              </a:rPr>
              <a:t>Sportello di supporto agli studenti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osis" panose="02010503020202060003" pitchFamily="50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osis" panose="02010503020202060003" pitchFamily="50" charset="0"/>
              </a:rPr>
              <a:t>ATTIVO OGNI GIOVEDI DALLE 16:30 ALLE 18:30 AL CENTRO SERVIZI DA META’ SETTEMBRE </a:t>
            </a:r>
          </a:p>
        </p:txBody>
      </p:sp>
    </p:spTree>
    <p:extLst>
      <p:ext uri="{BB962C8B-B14F-4D97-AF65-F5344CB8AC3E}">
        <p14:creationId xmlns:p14="http://schemas.microsoft.com/office/powerpoint/2010/main" val="3639977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magine 7">
            <a:extLst>
              <a:ext uri="{FF2B5EF4-FFF2-40B4-BE49-F238E27FC236}">
                <a16:creationId xmlns:a16="http://schemas.microsoft.com/office/drawing/2014/main" id="{34F799C4-54E6-29ED-A42B-315557A13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2"/>
          <a:stretch>
            <a:fillRect/>
          </a:stretch>
        </p:blipFill>
        <p:spPr bwMode="auto">
          <a:xfrm>
            <a:off x="1465263" y="88900"/>
            <a:ext cx="2063750" cy="123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Immagine 15" descr="Immagine che contiene testo&#10;&#10;Descrizione generata automaticamente">
            <a:extLst>
              <a:ext uri="{FF2B5EF4-FFF2-40B4-BE49-F238E27FC236}">
                <a16:creationId xmlns:a16="http://schemas.microsoft.com/office/drawing/2014/main" id="{8F896607-7DEC-E5AC-4E53-AEF304FA1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9" t="73785" r="8922" b="21423"/>
          <a:stretch>
            <a:fillRect/>
          </a:stretch>
        </p:blipFill>
        <p:spPr bwMode="auto">
          <a:xfrm>
            <a:off x="1535113" y="1325563"/>
            <a:ext cx="1993900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Connettore diritto 21">
            <a:extLst>
              <a:ext uri="{FF2B5EF4-FFF2-40B4-BE49-F238E27FC236}">
                <a16:creationId xmlns:a16="http://schemas.microsoft.com/office/drawing/2014/main" id="{748AC47A-1546-35C6-D8CC-184C0B3675BB}"/>
              </a:ext>
            </a:extLst>
          </p:cNvPr>
          <p:cNvCxnSpPr/>
          <p:nvPr/>
        </p:nvCxnSpPr>
        <p:spPr>
          <a:xfrm>
            <a:off x="1573213" y="1198563"/>
            <a:ext cx="1917700" cy="0"/>
          </a:xfrm>
          <a:prstGeom prst="line">
            <a:avLst/>
          </a:prstGeom>
          <a:ln w="28575">
            <a:solidFill>
              <a:srgbClr val="F049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341" name="Immagine 23">
            <a:extLst>
              <a:ext uri="{FF2B5EF4-FFF2-40B4-BE49-F238E27FC236}">
                <a16:creationId xmlns:a16="http://schemas.microsoft.com/office/drawing/2014/main" id="{F2DFF978-1AF1-0D19-99C7-7723BD5B3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29" r="63664"/>
          <a:stretch>
            <a:fillRect/>
          </a:stretch>
        </p:blipFill>
        <p:spPr bwMode="auto">
          <a:xfrm>
            <a:off x="131763" y="230188"/>
            <a:ext cx="1277937" cy="123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ttangolo 24">
            <a:extLst>
              <a:ext uri="{FF2B5EF4-FFF2-40B4-BE49-F238E27FC236}">
                <a16:creationId xmlns:a16="http://schemas.microsoft.com/office/drawing/2014/main" id="{3C6DE114-A666-9785-C6F9-25DADF18CE71}"/>
              </a:ext>
            </a:extLst>
          </p:cNvPr>
          <p:cNvSpPr/>
          <p:nvPr/>
        </p:nvSpPr>
        <p:spPr>
          <a:xfrm>
            <a:off x="0" y="1677988"/>
            <a:ext cx="9144000" cy="5180012"/>
          </a:xfrm>
          <a:prstGeom prst="rect">
            <a:avLst/>
          </a:prstGeom>
          <a:solidFill>
            <a:srgbClr val="F04926"/>
          </a:solidFill>
          <a:ln>
            <a:solidFill>
              <a:srgbClr val="F049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14343" name="CasellaDiTesto 25">
            <a:extLst>
              <a:ext uri="{FF2B5EF4-FFF2-40B4-BE49-F238E27FC236}">
                <a16:creationId xmlns:a16="http://schemas.microsoft.com/office/drawing/2014/main" id="{92906CB8-FCC0-575A-8CF2-15C394BE9A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1438" y="2154238"/>
            <a:ext cx="928687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4400" b="1" dirty="0">
                <a:solidFill>
                  <a:schemeClr val="bg1"/>
                </a:solidFill>
                <a:latin typeface="Dosis" pitchFamily="2" charset="77"/>
              </a:rPr>
              <a:t>Buon semestre filtro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4400" b="1" dirty="0">
              <a:solidFill>
                <a:schemeClr val="bg1"/>
              </a:solidFill>
              <a:latin typeface="Dosis" pitchFamily="2" charset="77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4400" b="1" dirty="0">
                <a:solidFill>
                  <a:schemeClr val="bg1"/>
                </a:solidFill>
                <a:latin typeface="Dosis" pitchFamily="2" charset="77"/>
              </a:rPr>
              <a:t>E IN BOCCA AL LUPO PER L’INIZIO DI QUESTA LUNGA, MA MERAVIGLIOSA AVVENTURA!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4400" b="1" dirty="0">
              <a:solidFill>
                <a:schemeClr val="bg1"/>
              </a:solidFill>
              <a:latin typeface="Dosis" pitchFamily="2" charset="77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3600" b="1" dirty="0">
              <a:solidFill>
                <a:schemeClr val="bg1"/>
              </a:solidFill>
              <a:latin typeface="Dosis" pitchFamily="2" charset="77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3600" b="1" dirty="0">
              <a:solidFill>
                <a:schemeClr val="bg1"/>
              </a:solidFill>
              <a:latin typeface="Dosis" pitchFamily="2" charset="77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2400" b="1" dirty="0">
              <a:solidFill>
                <a:schemeClr val="bg1"/>
              </a:solidFill>
              <a:latin typeface="Dosis" pitchFamily="2" charset="7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994</TotalTime>
  <Words>1178</Words>
  <Application>Microsoft Office PowerPoint</Application>
  <PresentationFormat>Presentazione su schermo (4:3)</PresentationFormat>
  <Paragraphs>99</Paragraphs>
  <Slides>12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Candara Light</vt:lpstr>
      <vt:lpstr>Dosis</vt:lpstr>
      <vt:lpstr>Tema di Office</vt:lpstr>
      <vt:lpstr>Presentazione standard di PowerPoint</vt:lpstr>
      <vt:lpstr>Presentazione standard di PowerPoint</vt:lpstr>
      <vt:lpstr>Presentazione standard di PowerPoint</vt:lpstr>
      <vt:lpstr>Piattaforme in uso</vt:lpstr>
      <vt:lpstr>Lezioni a distanza: TEAMS</vt:lpstr>
      <vt:lpstr>Unimore App per la rilevazione delle presenze Primo Accesso e Credenziali</vt:lpstr>
      <vt:lpstr>Unimore App per la rilevazione delle presenze Come Registrare la Presenza </vt:lpstr>
      <vt:lpstr>Unimore App per la rilevazione delle presenze Cruscotto Frequenze e Apertura segnalazione </vt:lpstr>
      <vt:lpstr>Esami di profitto del Semestre Filtro</vt:lpstr>
      <vt:lpstr>Canali ufficiali di comunicazione</vt:lpstr>
      <vt:lpstr>Supporto agli studenti 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TRAVIS MORINI</dc:creator>
  <cp:lastModifiedBy>Alina MASELLI</cp:lastModifiedBy>
  <cp:revision>71</cp:revision>
  <cp:lastPrinted>2025-08-27T08:20:16Z</cp:lastPrinted>
  <dcterms:created xsi:type="dcterms:W3CDTF">2019-10-13T12:31:00Z</dcterms:created>
  <dcterms:modified xsi:type="dcterms:W3CDTF">2026-08-31T11:53:37Z</dcterms:modified>
</cp:coreProperties>
</file>